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6" r:id="rId2"/>
    <p:sldMasterId id="2147483773" r:id="rId3"/>
  </p:sldMasterIdLst>
  <p:notesMasterIdLst>
    <p:notesMasterId r:id="rId43"/>
  </p:notesMasterIdLst>
  <p:handoutMasterIdLst>
    <p:handoutMasterId r:id="rId44"/>
  </p:handoutMasterIdLst>
  <p:sldIdLst>
    <p:sldId id="270" r:id="rId4"/>
    <p:sldId id="354" r:id="rId5"/>
    <p:sldId id="353" r:id="rId6"/>
    <p:sldId id="355" r:id="rId7"/>
    <p:sldId id="372" r:id="rId8"/>
    <p:sldId id="357" r:id="rId9"/>
    <p:sldId id="373" r:id="rId10"/>
    <p:sldId id="358" r:id="rId11"/>
    <p:sldId id="359" r:id="rId12"/>
    <p:sldId id="360" r:id="rId13"/>
    <p:sldId id="362" r:id="rId14"/>
    <p:sldId id="361" r:id="rId15"/>
    <p:sldId id="364" r:id="rId16"/>
    <p:sldId id="374" r:id="rId17"/>
    <p:sldId id="365" r:id="rId18"/>
    <p:sldId id="367" r:id="rId19"/>
    <p:sldId id="368" r:id="rId20"/>
    <p:sldId id="369" r:id="rId21"/>
    <p:sldId id="370" r:id="rId22"/>
    <p:sldId id="377" r:id="rId23"/>
    <p:sldId id="371" r:id="rId24"/>
    <p:sldId id="376" r:id="rId25"/>
    <p:sldId id="378" r:id="rId26"/>
    <p:sldId id="382" r:id="rId27"/>
    <p:sldId id="379" r:id="rId28"/>
    <p:sldId id="350" r:id="rId29"/>
    <p:sldId id="392" r:id="rId30"/>
    <p:sldId id="384" r:id="rId31"/>
    <p:sldId id="391" r:id="rId32"/>
    <p:sldId id="387" r:id="rId33"/>
    <p:sldId id="380" r:id="rId34"/>
    <p:sldId id="381" r:id="rId35"/>
    <p:sldId id="385" r:id="rId36"/>
    <p:sldId id="389" r:id="rId37"/>
    <p:sldId id="390" r:id="rId38"/>
    <p:sldId id="388" r:id="rId39"/>
    <p:sldId id="383" r:id="rId40"/>
    <p:sldId id="339" r:id="rId41"/>
    <p:sldId id="276" r:id="rId4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0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pos="2808" userDrawn="1">
          <p15:clr>
            <a:srgbClr val="A4A3A4"/>
          </p15:clr>
        </p15:guide>
        <p15:guide id="4" orient="horz" pos="3060" userDrawn="1">
          <p15:clr>
            <a:srgbClr val="A4A3A4"/>
          </p15:clr>
        </p15:guide>
        <p15:guide id="5" orient="horz" pos="708" userDrawn="1">
          <p15:clr>
            <a:srgbClr val="A4A3A4"/>
          </p15:clr>
        </p15:guide>
        <p15:guide id="6" orient="horz" pos="468" userDrawn="1">
          <p15:clr>
            <a:srgbClr val="A4A3A4"/>
          </p15:clr>
        </p15:guide>
        <p15:guide id="7" orient="horz" pos="2244" userDrawn="1">
          <p15:clr>
            <a:srgbClr val="A4A3A4"/>
          </p15:clr>
        </p15:guide>
        <p15:guide id="8" pos="1704" userDrawn="1">
          <p15:clr>
            <a:srgbClr val="A4A3A4"/>
          </p15:clr>
        </p15:guide>
        <p15:guide id="9" pos="3336" userDrawn="1">
          <p15:clr>
            <a:srgbClr val="A4A3A4"/>
          </p15:clr>
        </p15:guide>
        <p15:guide id="10" pos="4824" userDrawn="1">
          <p15:clr>
            <a:srgbClr val="A4A3A4"/>
          </p15:clr>
        </p15:guide>
        <p15:guide id="11" orient="horz" pos="2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ADBDB"/>
    <a:srgbClr val="696A6D"/>
    <a:srgbClr val="A1A1A4"/>
    <a:srgbClr val="C2D1D4"/>
    <a:srgbClr val="AFDDD2"/>
    <a:srgbClr val="E9D666"/>
    <a:srgbClr val="94A545"/>
    <a:srgbClr val="425968"/>
    <a:srgbClr val="D0E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70"/>
    <p:restoredTop sz="65212" autoAdjust="0"/>
  </p:normalViewPr>
  <p:slideViewPr>
    <p:cSldViewPr snapToGrid="0" showGuides="1">
      <p:cViewPr varScale="1">
        <p:scale>
          <a:sx n="164" d="100"/>
          <a:sy n="164" d="100"/>
        </p:scale>
        <p:origin x="160" y="280"/>
      </p:cViewPr>
      <p:guideLst>
        <p:guide orient="horz" pos="1020"/>
        <p:guide pos="624"/>
        <p:guide pos="2808"/>
        <p:guide orient="horz" pos="3060"/>
        <p:guide orient="horz" pos="708"/>
        <p:guide orient="horz" pos="468"/>
        <p:guide orient="horz" pos="2244"/>
        <p:guide pos="1704"/>
        <p:guide pos="3336"/>
        <p:guide pos="4824"/>
        <p:guide orient="horz" pos="24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42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0T14:26:2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2038 75 24575,'-19'10'0,"-10"2"0,-23 10 0,-2-1 0,-19 8 0,-4-4 0,6 2 0,-15-2 0,17-4 0,1-1 0,6-1 0,14-2 0,-10 5 0,15-4 0,-4 3 0,9-5 0,2 3 0,-2 2 0,-5 4 0,4 2 0,-1 3 0,-6 4 0,4 5 0,-3-3 0,-3 11 0,-2 2 0,2 1 0,-7 15 0,13-5 0,-3 8 0,6 7 0,-3 7 0,10-7 0,-6 13 0,8-12 0,-1 0 0,-3 12 0,2-10 0,3 6 0,2 4 0,6-4 0,0 3 0,-3 10 0,6-6 0,-3 6 0,12-44 0,1 0 0,0-1 0,1 0 0,-1-1 0,1 0 0,1 7 0,2 0 0,0-7 0,1 0 0,0 1 0,0 0 0,1 3 0,-1-1 0,2-2 0,0 1 0,-2-3 0,1 2 0,2 7 0,0 1 0,-1-5 0,0 0 0,-1 0 0,1 3 0,1 8 0,0 2 0,1-4 0,1-1 0,-2 2 0,1 1 0,4 2 0,0-1 0,-4-8 0,1-2 0,2-2 0,-1 0 0,0 5 0,0-1 0,0-8 0,1 0 0,-1 0 0,1 0 0,2 0 0,0-1 0,6 40 0,6 0 0,-8-39 0,0-1 0,13 35 0,-2-3 0,3-3 0,-4-10 0,5 7 0,2 9 0,2 0 0,2-2 0,-1 9 0,-1-19 0,-6-3 0,2-1 0,-5-8 0,-1 1 0,1 3 0,2-3 0,-3-6 0,4 10 0,-5-16 0,0-2 0,1 0 0,-4-10 0,2 4 0,-2-1 0,2 3 0,-1-4 0,-1 6 0,-4-9 0,-1-3 0,0 1 0,-2-4 0,-1-1 0,0-2 0,-2-2 0,0-3 0,1 2 0,-1-4 0,0 0 0,0 2 0,-2-2 0,0-1 0,0-1 0,0-4 0,0-1 0,0-1 0,0 0 0,0-1 0,0 5 0,1-1 0,-1-1 0,1 0 0,-2-3 0,0-2 0,0 2 0,0-2 0,0 0 0,0 3 0,1 0 0,-1 0 0,0-1 0,-2-2 0,2-1 0,-1 0 0,-1 3 0,3 0 0,-2 3 0,4-1 0,-3 0 0,2 1 0,-3-3 0,1 0 0,0-2 0,-1-2 0,1 0 0,0 2 0,0-1 0,0 0 0,-1-1 0,0-1 0,1 1 0,1 1 0,0 1 0,-1-2 0,1 2 0,1-3 0,-1 1 0,4 0 0,-4 0 0,2-1 0,-2 0 0,2 0 0,3 2 0,4 2 0,4 3 0,0-3 0,3 5 0,-1-4 0,2 2 0,2 0 0,1-3 0,1 1 0,3-2 0,0-1 0,1-1 0,3-3 0,3 2 0,-1-3 0,5 1 0,-4-3 0,-1 1 0,2-1 0,-5 0 0,6 1 0,1-1 0,9 2 0,-5 0 0,9 0 0,-18 0 0,5 0 0,-9 1 0,10 1 0,0-2 0,10 3 0,-1-1 0,5 2 0,-2-3 0,1 0 0,-12-5 0,10 4 0,-15-4 0,11 4 0,-6-2 0,1 1 0,-8 1 0,-3-2 0,-6 1 0,4-3 0,-3 3 0,5-3 0,0 2 0,-2-1 0,6-1 0,-7 3 0,5-2 0,3 2 0,-1-1 0,7 0 0,-5-1 0,1-1 0,-2 2 0,-2-2 0,-8 2 0,-1-2 0,-10 0 0,-2 0 0,0 0 0,-4 0 0,3-1 0,0 0 0,4-1 0,-2 0 0,8-1 0,0-2 0,12-1 0,1 1 0,1-2 0,-2 3 0,-7-2 0,-4 3 0,-5-1 0,-3 1 0,1-1 0,4-6 0,7-1 0,1-4 0,2-1 0,-2-3 0,1-2 0,2-3 0,0-2 0,3 2 0,-7 1 0,1-2 0,-3 1 0,-3 0 0,4-5 0,-5 2 0,4-6 0,0-7 0,-2-3 0,-5 0 0,-1-7 0,-8 9 0,-2-1 0,-3 8 0,-2 8 0,0 7 0,0 4 0,0 3 0,0 2 0,0-2 0,0 0 0,-1-2 0,-1-5 0,-3-2 0,1-1 0,-2-4 0,2 2 0,-1 0 0,2 0 0,0 2 0,-2 1 0,0-6 0,-2 5 0,2-5 0,0 4 0,0-2 0,2 3 0,-2-3 0,2 4 0,-1 1 0,1 0 0,1 0 0,0 1 0,1-4 0,0 2 0,1-1 0,0 1 0,0 0 0,0 5 0,-2-4 0,2 4 0,-1-1 0,1-2 0,0 0 0,0-1 0,-2-3 0,2-2 0,-3-1 0,2-7 0,0 0 0,-1 1 0,2-2 0,-3 5 0,2 1 0,0-1 0,1 3 0,-2 2 0,2-2 0,-1 2 0,-1-1 0,2 0 0,-2 0 0,2 1 0,-1-3 0,0 0 0,0-1 0,-1 0 0,2-3 0,-1 3 0,-1-10 0,1 1 0,-2-5 0,3 7 0,-4-5 0,4 11 0,-4-7 0,2 4 0,0 2 0,-1 0 0,3 4 0,-1 2 0,-1-3 0,0 2 0,0-3 0,1 3 0,-1-2 0,0 1 0,-1-5 0,-1-4 0,0-2 0,2 1 0,-1 2 0,3 2 0,-2-4 0,0-2 0,2-5 0,-2 5 0,2-3 0,0 11 0,0-3 0,0-1 0,2-4 0,-2-3 0,4-3 0,-4 2 0,2-4 0,0 1 0,-2-1 0,3 4 0,-2-4 0,2 6 0,-3-8 0,2-2 0,0 2 0,-2 6 0,2 2 0,-1 9 0,0-7 0,0 1 0,-1 0 0,0 0 0,0 1 0,0 4 0,2-4 0,-2 4 0,2-4 0,-1 5 0,1-6 0,0 6 0,2-12 0,-2 5 0,0-3 0,1 4 0,-1-3 0,3 4 0,-1-7 0,4 1 0,0-7 0,0 3 0,2-7 0,-5 10 0,3-7 0,-4 5 0,4-4 0,-2 2 0,2-5 0,-1 5 0,0-7 0,0 4 0,-2 0 0,0 4 0,-1 0 0,0 3 0,-2-3 0,0 7 0,-2-5 0,0 11 0,0-4 0,0 6 0,0-5 0,0 2 0,1-5 0,0 0 0,0-3 0,-1 1 0,0 2 0,0 0 0,2 2 0,-2 3 0,2-2 0,-2 4 0,0 2 0,0 1 0,-2 1 0,2 2 0,-2-3 0,2 0 0,0 0 0,-1-6 0,-3 5 0,0-2 0,-3-6 0,3 2 0,-3-6 0,-1-1 0,0-1 0,-1 1 0,-1-7 0,-2 5 0,0-3 0,-3 0 0,-1 3 0,0 0 0,-4-4 0,-2-1 0,1-1 0,-7-1 0,6 7 0,-3 6 0,2-5 0,-2 5 0,3 0 0,-5-1 0,3 6 0,-3-1 0,-4-1 0,3 6 0,-2-1 0,0 2 0,1 3 0,1 0 0,-1 3 0,-2-1 0,-3 2 0,-9-1 0,-6-1 0,0 3 0,-9-5 0,2 6 0,2 2 0,-8 3 0,6 1 0,0 3 0,-1-5 0,8 8 0,6-2 0,2 4 0,9 4 0,6-1 0,-1 3 0,6-1 0,3 1 0,-1 0 0,7 0 0,0 0 0,4 1 0,2-1 0,2 1 0,-6 4 0,-5 2 0,-8 4 0,2 1 0,2-1 0,3-2 0,4-3 0,3 0 0,4-5 0,2 1 0,0-8 0,0-5 0,2 3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0T11:17:1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3271 777 24575,'5'-6'0,"2"-1"0,-1-2 0,2 0 0,-2 0 0,0 0 0,0 1 0,-1 1 0,-1 1 0,-1 1 0,0 1 0,-1 0 0,1-1 0,1 0 0,-1-1 0,2 0 0,-2 0 0,0 1 0,-1-2 0,0 1 0,0 0 0,1 0 0,0-1 0,0 1 0,-1-1 0,0 1 0,0 0 0,-1 2 0,1 0 0,0 0 0,-1-1 0,1 0 0,-1 0 0,0 1 0,1 0 0,-2 0 0,1-1 0,0 1 0,0-2 0,1-1 0,-1 2 0,1-2 0,-2 1 0,2 0 0,-2 0 0,2 0 0,-2-2 0,2 0 0,-2 0 0,1-2 0,0-2 0,0 2 0,0-1 0,0 1 0,0 1 0,0-2 0,1 2 0,-2-4 0,2 4 0,-1-2 0,0 1 0,0 1 0,-1-1 0,0 2 0,0 1 0,0 2 0,0-1 0,0 1 0,0 0 0,0 1 0,0 0 0,0-1 0,0 0 0,0-1 0,-1-1 0,0 1 0,0 1 0,-1-1 0,1 1 0,-1 0 0,0 0 0,-1 0 0,0 0 0,-2-1 0,-1 0 0,-1-1 0,-3-1 0,1 0 0,-3-1 0,1-1 0,-1 0 0,-4-3 0,-1 0 0,-2-1 0,0 1 0,3 2 0,1 2 0,0 0 0,4 4 0,-3-1 0,4 2 0,0 1 0,-1 0 0,1 0 0,-3 0 0,0 1 0,-3-1 0,2 1 0,-3 1 0,6-1 0,-1 1 0,0-1 0,3 2 0,-4-1 0,2 1 0,-2 0 0,-7-1 0,-3-1 0,-2 1 0,-7-2 0,6 3 0,-3-2 0,1 1 0,-1 0 0,0-1 0,-9-1 0,8 2 0,-7-2 0,6 0 0,-2 1 0,3 0 0,1 0 0,0 0 0,4 0 0,-2 2 0,3-2 0,1 1 0,-2 0 0,3 1 0,-2 0 0,3-1 0,3 1 0,1-1 0,5 1 0,-2 0 0,0 0 0,-4 0 0,2 0 0,-3 0 0,0 0 0,-3 0 0,-5 0 0,3 0 0,-4-2 0,-1 2 0,3-1 0,-6 1 0,7 0 0,-2 1 0,0-1 0,0 3 0,0-3 0,-7 1 0,1-1 0,-4 0 0,-1 1 0,5 0 0,-4 1 0,4 0 0,0 0 0,1-1 0,3-1 0,0 0 0,0 0 0,2 0 0,5 0 0,-2 0 0,3 0 0,0 0 0,-5 0 0,5 0 0,-9 0 0,4 0 0,1 1 0,-1-1 0,3 1 0,1-1 0,2 0 0,2 0 0,0 0 0,0 0 0,1 1 0,4 0 0,-2 0 0,4-1 0,-4 0 0,1 0 0,-1 0 0,1 0 0,2 0 0,0 0 0,-2 0 0,1 0 0,1 0 0,1 0 0,3 0 0,1 1 0,1-1 0,2 1 0,-1-1 0,-1 0 0,1 0 0,-1 0 0,0 0 0,-2 0 0,-1 0 0,-2 0 0,1 0 0,-3 0 0,-1 0 0,1 0 0,-3 0 0,4 0 0,-2 0 0,0 0 0,0 0 0,0 0 0,3 1 0,0-1 0,-2 1 0,2-1 0,-2 0 0,2 0 0,-2 0 0,1 0 0,-3 0 0,3 0 0,-4 0 0,3 0 0,0 0 0,-1 0 0,3 0 0,-1 0 0,-2 0 0,-1 0 0,0 0 0,-3 0 0,-1 0 0,-1 0 0,-1 0 0,6 0 0,-1 1 0,2-1 0,0 1 0,-3-1 0,4 0 0,-2 0 0,4 1 0,-2-1 0,4 1 0,1-1 0,4 0 0,2 0 0,0 1 0,-1-1 0,-3 5 0,-4-1 0,-3 6 0,0-2 0,-2 3 0,3 0 0,-2 1 0,3 0 0,-2 0 0,4-2 0,-1 3 0,2-2 0,0 0 0,3 0 0,0-3 0,1 3 0,1-2 0,0 1 0,2 2 0,0-2 0,1 2 0,0-1 0,2 1 0,-1 0 0,2-2 0,0 0 0,-1-2 0,0-1 0,0-2 0,2 3 0,-1-3 0,3 3 0,-1-2 0,-1-1 0,1-1 0,-2 0 0,0-1 0,-1 1 0,1 1 0,0-1 0,1 2 0,0-1 0,-1 2 0,2-1 0,-1 0 0,2 2 0,-1 1 0,5 1 0,-2 2 0,3-2 0,-1 3 0,-2-4 0,2 2 0,-3-5 0,0 2 0,-1-3 0,-1 0 0,0-1 0,1 2 0,0-2 0,1 2 0,0 0 0,0-1 0,0 0 0,-1 0 0,-1-2 0,1 1 0,-1-1 0,3 1 0,0 1 0,2 1 0,3 0 0,-2 0 0,1-1 0,1 0 0,-2 0 0,3-2 0,-2 2 0,1-2 0,0 2 0,1-2 0,-1 1 0,-2-2 0,4 1 0,-4 0 0,4 0 0,-2-1 0,-1 0 0,0 1 0,0-2 0,-3 1 0,3-1 0,1 1 0,0 0 0,5 0 0,0 1 0,0-2 0,1 2 0,-5-2 0,1 0 0,-2-1 0,-2 2 0,0-2 0,-1 1 0,1-1 0,3 0 0,-1 0 0,0 0 0,-1 1 0,-4-1 0,0 1 0,0-1 0,-2 0 0,1 0 0,1 0 0,-2 0 0,3 1 0,-2 0 0,3 0 0,1-1 0,3 0 0,0 0 0,2 0 0,-2 0 0,1 0 0,4 1 0,-3-1 0,9 2 0,-1-1 0,0 1 0,2-1 0,-1 1 0,-1-1 0,4 0 0,-6-1 0,3 2 0,0 0 0,2 1 0,-1-1 0,2 0 0,-3 0 0,4-2 0,1 4 0,0-2 0,5 2 0,-5-1 0,2-1 0,-4 1 0,1 0 0,-3-1 0,3 1 0,-1-2 0,-2 1 0,0-1 0,-4-1 0,3 2 0,1-1 0,0 1 0,4-1 0,-3 2 0,1 0 0,1-2 0,-5 0 0,2 1 0,-5-1 0,1 0 0,0 1 0,3 0 0,-6-1 0,4 0 0,-6 1 0,2-2 0,-1 1 0,-1 0 0,1-1 0,6 2 0,0-1 0,4 0 0,1 0 0,-2 1 0,0-1 0,0 0 0,-5 0 0,2 0 0,-5 0 0,0-1 0,-2 0 0,0 0 0,0 1 0,6-1 0,-1 1 0,-1-1 0,-1 0 0,-7 0 0,-1 0 0,0 0 0,-1 0 0,4 0 0,0 0 0,3 0 0,1 0 0,-2 0 0,-1 0 0,-2 0 0,-3 0 0,-2 0 0,0 0 0,-2 0 0,1 0 0,2 0 0,1 0 0,4 0 0,-1-1 0,1 1 0,-3-1 0,-3 0 0,-3 1 0,0-1 0,1 1 0,0 0 0,3 0 0,-1 0 0,1 0 0,-2 0 0,1-1 0,0 0 0,-2 0 0,0 1 0,0 0 0,-2 0 0,1 0 0,0 0 0,0 0 0,-1 0 0,1 0 0,0 0 0,2 0 0,0 1 0,1 0 0,1 0 0,-1-1 0,-2 0 0,1 0 0,-1 0 0,1 0 0,5 0 0,2 0 0,1 0 0,3 0 0,-4 0 0,1 0 0,-5 0 0,-2 0 0,-1 0 0,0-1 0,-2 0 0,1 0 0,-1 1 0,-1 0 0,0 0 0,0 0 0,-1 0 0,1 0 0,-1 0 0,-1 0 0,-1 0 0,2-1 0,0 0 0,4 1 0,-3 0 0,-1 0 0,0 0 0,-1 0 0,1-1 0,-3 1 0,0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4/24/19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0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5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5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7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4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Talking point (Mini COPD) protocol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RRT Leaders:  North – Andrea Hayes</a:t>
            </a:r>
          </a:p>
          <a:p>
            <a:r>
              <a:rPr lang="en-US" dirty="0"/>
              <a:t>                              Saxony – Jodi Newberry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76B3B-5656-40ED-BD79-5D28097A2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4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952-14C9-4115-B093-8DCCF6FB867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B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22" y="1785855"/>
            <a:ext cx="5374265" cy="993446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71" y="2860770"/>
            <a:ext cx="4790727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3984234"/>
            <a:ext cx="2499318" cy="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1" y="2188029"/>
            <a:ext cx="7251049" cy="7968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8" y="4663981"/>
            <a:ext cx="719470" cy="274638"/>
          </a:xfrm>
        </p:spPr>
        <p:txBody>
          <a:bodyPr/>
          <a:lstStyle>
            <a:lvl1pPr defTabSz="914378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4023948"/>
            <a:ext cx="2517414" cy="51935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2" y="2860770"/>
            <a:ext cx="6702536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90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4" y="1604200"/>
            <a:ext cx="7133900" cy="3232554"/>
          </a:xfrm>
        </p:spPr>
        <p:txBody>
          <a:bodyPr/>
          <a:lstStyle>
            <a:lvl1pPr marL="137156" indent="-137156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1pPr>
            <a:lvl2pPr marL="320032" indent="-137156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5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03301" y="1603297"/>
            <a:ext cx="3444947" cy="3196992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95826" y="1602388"/>
            <a:ext cx="3421349" cy="3168992"/>
          </a:xfrm>
        </p:spPr>
        <p:txBody>
          <a:bodyPr/>
          <a:lstStyle>
            <a:lvl1pPr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>
                <a:latin typeface="+mn-lt"/>
              </a:defRPr>
            </a:lvl2pPr>
            <a:lvl3pPr>
              <a:spcAft>
                <a:spcPts val="600"/>
              </a:spcAft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Cop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0653" y="1601326"/>
            <a:ext cx="3561348" cy="3231932"/>
          </a:xfrm>
        </p:spPr>
        <p:txBody>
          <a:bodyPr numCol="1" spcCol="18288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8264" y="1603375"/>
            <a:ext cx="3576311" cy="322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85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233"/>
          <a:stretch/>
        </p:blipFill>
        <p:spPr>
          <a:xfrm>
            <a:off x="1" y="0"/>
            <a:ext cx="24475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03301" y="1601967"/>
            <a:ext cx="7158844" cy="33481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1003300" y="1663201"/>
            <a:ext cx="7143854" cy="2825750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011239" y="1663726"/>
            <a:ext cx="7113431" cy="2955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6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idx="1"/>
          </p:nvPr>
        </p:nvSpPr>
        <p:spPr bwMode="gray">
          <a:xfrm>
            <a:off x="457200" y="914400"/>
            <a:ext cx="8229600" cy="3714750"/>
          </a:xfrm>
          <a:prstGeom prst="rect">
            <a:avLst/>
          </a:prstGeom>
        </p:spPr>
        <p:txBody>
          <a:bodyPr lIns="45720" r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81627" y="4493420"/>
            <a:ext cx="3305175" cy="192881"/>
          </a:xfrm>
          <a:prstGeom prst="rect">
            <a:avLst/>
          </a:prstGeom>
        </p:spPr>
        <p:txBody>
          <a:bodyPr lIns="0" rIns="0" anchor="b"/>
          <a:lstStyle>
            <a:lvl1pPr marL="0" indent="0" algn="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0514" y="21432"/>
            <a:ext cx="7777162" cy="842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5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4" y="1604200"/>
            <a:ext cx="7133900" cy="3232554"/>
          </a:xfrm>
        </p:spPr>
        <p:txBody>
          <a:bodyPr/>
          <a:lstStyle>
            <a:lvl1pPr marL="137156" indent="-137156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1pPr>
            <a:lvl2pPr marL="320032" indent="-137156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0" y="2188028"/>
            <a:ext cx="7251049" cy="7968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7" y="4663981"/>
            <a:ext cx="719470" cy="274638"/>
          </a:xfrm>
        </p:spPr>
        <p:txBody>
          <a:bodyPr/>
          <a:lstStyle>
            <a:lvl1pPr defTabSz="914400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4023948"/>
            <a:ext cx="2517414" cy="51935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1" y="2860770"/>
            <a:ext cx="6702536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1" y="2188029"/>
            <a:ext cx="7251049" cy="7968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8" y="4663981"/>
            <a:ext cx="719470" cy="274638"/>
          </a:xfrm>
        </p:spPr>
        <p:txBody>
          <a:bodyPr/>
          <a:lstStyle>
            <a:lvl1pPr defTabSz="914378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4023948"/>
            <a:ext cx="2517414" cy="51935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2" y="2860770"/>
            <a:ext cx="6702536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89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233"/>
          <a:stretch/>
        </p:blipFill>
        <p:spPr>
          <a:xfrm>
            <a:off x="3" y="0"/>
            <a:ext cx="24475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03302" y="1718843"/>
            <a:ext cx="7158844" cy="29562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382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B3F30690-EB25-41EF-97DC-41CDEDE735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4/24/19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11536C3D-DF96-4D44-9195-077DEDCD44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FE1-7284-457B-8CBD-E6CB6C22BC08}" type="datetime1">
              <a:rPr lang="en-US" smtClean="0"/>
              <a:t>4/24/19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4" y="1714200"/>
            <a:ext cx="7133900" cy="3232554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200">
                <a:solidFill>
                  <a:srgbClr val="696A6D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900"/>
              </a:spcAft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9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2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8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B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23" y="1785856"/>
            <a:ext cx="5374265" cy="993446"/>
          </a:xfrm>
        </p:spPr>
        <p:txBody>
          <a:bodyPr anchor="b"/>
          <a:lstStyle>
            <a:lvl1pPr>
              <a:defRPr sz="210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73" y="2860771"/>
            <a:ext cx="4790727" cy="467512"/>
          </a:xfrm>
        </p:spPr>
        <p:txBody>
          <a:bodyPr anchor="ctr"/>
          <a:lstStyle>
            <a:lvl1pPr marL="0" indent="0" algn="l">
              <a:buNone/>
              <a:defRPr sz="1275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7" y="3984234"/>
            <a:ext cx="2499318" cy="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2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1" y="2188030"/>
            <a:ext cx="7251049" cy="79683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8" y="4663982"/>
            <a:ext cx="719470" cy="274638"/>
          </a:xfrm>
        </p:spPr>
        <p:txBody>
          <a:bodyPr/>
          <a:lstStyle>
            <a:lvl1pPr defTabSz="685784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4023949"/>
            <a:ext cx="2517414" cy="51935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2" y="2860771"/>
            <a:ext cx="6702536" cy="467512"/>
          </a:xfrm>
        </p:spPr>
        <p:txBody>
          <a:bodyPr anchor="ctr"/>
          <a:lstStyle>
            <a:lvl1pPr marL="0" indent="0" algn="l">
              <a:buNone/>
              <a:defRPr sz="1275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55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6" y="4662607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5" y="1604200"/>
            <a:ext cx="7133900" cy="3232554"/>
          </a:xfrm>
        </p:spPr>
        <p:txBody>
          <a:bodyPr/>
          <a:lstStyle>
            <a:lvl1pPr marL="102867" indent="-102867">
              <a:spcBef>
                <a:spcPts val="0"/>
              </a:spcBef>
              <a:spcAft>
                <a:spcPts val="450"/>
              </a:spcAft>
              <a:buSzPct val="125000"/>
              <a:buFont typeface="Wingdings" panose="05000000000000000000" pitchFamily="2" charset="2"/>
              <a:buChar char="§"/>
              <a:defRPr sz="900">
                <a:solidFill>
                  <a:srgbClr val="696A6D"/>
                </a:solidFill>
                <a:latin typeface="+mn-lt"/>
              </a:defRPr>
            </a:lvl1pPr>
            <a:lvl2pPr marL="240024" indent="-102867">
              <a:spcBef>
                <a:spcPts val="0"/>
              </a:spcBef>
              <a:spcAft>
                <a:spcPts val="450"/>
              </a:spcAft>
              <a:buSzPct val="125000"/>
              <a:buFont typeface="Wingdings" panose="05000000000000000000" pitchFamily="2" charset="2"/>
              <a:buChar char="§"/>
              <a:defRPr sz="9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450"/>
              </a:spcAft>
              <a:defRPr sz="9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3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9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03301" y="1603298"/>
            <a:ext cx="3444947" cy="3196992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95827" y="1602389"/>
            <a:ext cx="3421349" cy="3168992"/>
          </a:xfrm>
        </p:spPr>
        <p:txBody>
          <a:bodyPr/>
          <a:lstStyle>
            <a:lvl1pPr>
              <a:spcAft>
                <a:spcPts val="450"/>
              </a:spcAft>
              <a:defRPr>
                <a:latin typeface="+mn-lt"/>
              </a:defRPr>
            </a:lvl1pPr>
            <a:lvl2pPr>
              <a:spcAft>
                <a:spcPts val="450"/>
              </a:spcAft>
              <a:defRPr>
                <a:latin typeface="+mn-lt"/>
              </a:defRPr>
            </a:lvl2pPr>
            <a:lvl3pPr>
              <a:spcAft>
                <a:spcPts val="450"/>
              </a:spcAft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3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Cop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0653" y="1601326"/>
            <a:ext cx="3561348" cy="3231932"/>
          </a:xfrm>
        </p:spPr>
        <p:txBody>
          <a:bodyPr numCol="1" spcCol="18288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3" y="4326419"/>
            <a:ext cx="473920" cy="5193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8265" y="1603376"/>
            <a:ext cx="3576311" cy="322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902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4" y="1604200"/>
            <a:ext cx="7133900" cy="3232554"/>
          </a:xfrm>
        </p:spPr>
        <p:txBody>
          <a:bodyPr/>
          <a:lstStyle>
            <a:lvl1pPr marL="137160" indent="-137160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1pPr>
            <a:lvl2pPr marL="320040" indent="-137160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233"/>
          <a:stretch/>
        </p:blipFill>
        <p:spPr>
          <a:xfrm>
            <a:off x="2" y="0"/>
            <a:ext cx="24475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03301" y="1601968"/>
            <a:ext cx="7158844" cy="33481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1520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1003301" y="1663201"/>
            <a:ext cx="7143854" cy="2825750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3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011239" y="1663727"/>
            <a:ext cx="7113431" cy="2955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3" y="4326419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87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F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28700"/>
            <a:ext cx="4038600" cy="233172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028700"/>
            <a:ext cx="4038600" cy="233172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19075" y="5036346"/>
            <a:ext cx="2133600" cy="1000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C3F393-8725-41B1-B3EA-B9F272499FBB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8B773-0C14-4FDD-BE5C-6CC1AA9C20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05325" y="3591426"/>
            <a:ext cx="4038600" cy="1209174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4327" y="3591426"/>
            <a:ext cx="4064635" cy="1209174"/>
          </a:xfrm>
        </p:spPr>
        <p:txBody>
          <a:bodyPr anchor="b" anchorCtr="0"/>
          <a:lstStyle>
            <a:lvl1pPr marL="62507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1pPr>
            <a:lvl2pPr marL="257169" indent="-64292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2pPr>
            <a:lvl3pPr marL="451831" indent="-66078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3pPr>
            <a:lvl4pPr marL="645601" indent="-66971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4pPr>
            <a:lvl5pPr marL="834012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972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A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28700"/>
            <a:ext cx="3657600" cy="10287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4480" y="1028700"/>
            <a:ext cx="4572000" cy="1028700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19075" y="5036346"/>
            <a:ext cx="2133600" cy="1000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C3F393-8725-41B1-B3EA-B9F272499FBB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8B773-0C14-4FDD-BE5C-6CC1AA9C20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19075" y="4480560"/>
            <a:ext cx="8229600" cy="480060"/>
          </a:xfrm>
        </p:spPr>
        <p:txBody>
          <a:bodyPr anchor="b" anchorCtr="0"/>
          <a:lstStyle>
            <a:lvl1pPr marL="62507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1pPr>
            <a:lvl2pPr marL="257169" indent="-64292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2pPr>
            <a:lvl3pPr marL="451831" indent="-66078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3pPr>
            <a:lvl4pPr marL="645601" indent="-66971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4pPr>
            <a:lvl5pPr marL="834012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14325" y="2133124"/>
            <a:ext cx="3657600" cy="10287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094480" y="2133124"/>
            <a:ext cx="4572000" cy="1028700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314325" y="3237548"/>
            <a:ext cx="3657600" cy="10287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094480" y="3237548"/>
            <a:ext cx="4572000" cy="1028700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77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28700"/>
            <a:ext cx="8229600" cy="17145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081" y="2812553"/>
            <a:ext cx="8229600" cy="1714500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19075" y="5036346"/>
            <a:ext cx="2133600" cy="1000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C3F393-8725-41B1-B3EA-B9F272499FBB}" type="datetimeFigureOut">
              <a:rPr lang="en-US" smtClean="0"/>
              <a:t>4/24/19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8B773-0C14-4FDD-BE5C-6CC1AA9C20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4325" y="4594860"/>
            <a:ext cx="8229600" cy="480060"/>
          </a:xfrm>
        </p:spPr>
        <p:txBody>
          <a:bodyPr anchor="b" anchorCtr="0"/>
          <a:lstStyle>
            <a:lvl1pPr marL="62507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1pPr>
            <a:lvl2pPr marL="257169" indent="-64292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2pPr>
            <a:lvl3pPr marL="451831" indent="-66078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3pPr>
            <a:lvl4pPr marL="645601" indent="-66971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4pPr>
            <a:lvl5pPr marL="834012" indent="-62507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+mj-lt"/>
              <a:buAutoNum type="arabicPeriod"/>
              <a:defRPr sz="5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59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9"/>
          <p:cNvSpPr>
            <a:spLocks noGrp="1"/>
          </p:cNvSpPr>
          <p:nvPr>
            <p:ph idx="1" hasCustomPrompt="1"/>
          </p:nvPr>
        </p:nvSpPr>
        <p:spPr bwMode="gray">
          <a:xfrm>
            <a:off x="457200" y="914400"/>
            <a:ext cx="8229600" cy="3429000"/>
          </a:xfrm>
          <a:prstGeom prst="rect">
            <a:avLst/>
          </a:prstGeom>
        </p:spPr>
        <p:txBody>
          <a:bodyPr vert="horz" wrap="square" lIns="45720" tIns="45720" rIns="45720" bIns="45720" rtlCol="0">
            <a:noAutofit/>
          </a:bodyPr>
          <a:lstStyle/>
          <a:p>
            <a:pPr lvl="0"/>
            <a:r>
              <a:rPr lang="en-US" dirty="0"/>
              <a:t>Bullets Arial 20pt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81627" y="4354832"/>
            <a:ext cx="3305175" cy="192881"/>
          </a:xfrm>
        </p:spPr>
        <p:txBody>
          <a:bodyPr lIns="0" rIns="0" anchor="b" anchorCtr="0"/>
          <a:lstStyle>
            <a:lvl1pPr marL="0" indent="0" algn="r">
              <a:buNone/>
              <a:defRPr sz="4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Source: 8pt gray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Titles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39441775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92995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092995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19075" y="5036346"/>
            <a:ext cx="2133600" cy="1000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DEB5-485E-4067-9BB8-FC437271D6D4}" type="datetime1">
              <a:rPr lang="en-US"/>
              <a:pPr>
                <a:defRPr/>
              </a:pPr>
              <a:t>4/24/19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B0F3-8F61-44F6-B2E8-F8E8CDB545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15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03300" y="1603297"/>
            <a:ext cx="3444947" cy="3196992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95825" y="1602388"/>
            <a:ext cx="3421349" cy="3168992"/>
          </a:xfrm>
        </p:spPr>
        <p:txBody>
          <a:bodyPr/>
          <a:lstStyle>
            <a:lvl1pPr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>
                <a:latin typeface="+mn-lt"/>
              </a:defRPr>
            </a:lvl2pPr>
            <a:lvl3pPr>
              <a:spcAft>
                <a:spcPts val="600"/>
              </a:spcAft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Cop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0653" y="1601325"/>
            <a:ext cx="3561348" cy="3231932"/>
          </a:xfrm>
        </p:spPr>
        <p:txBody>
          <a:bodyPr numCol="1" spcCol="18288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8263" y="1603375"/>
            <a:ext cx="3576311" cy="322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728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233"/>
          <a:stretch/>
        </p:blipFill>
        <p:spPr>
          <a:xfrm>
            <a:off x="0" y="0"/>
            <a:ext cx="24475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03300" y="1601966"/>
            <a:ext cx="7158844" cy="33481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144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1003300" y="1663200"/>
            <a:ext cx="7143854" cy="2825750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011238" y="1663725"/>
            <a:ext cx="7113431" cy="2955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B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23" y="1785856"/>
            <a:ext cx="5374265" cy="993446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72" y="2860770"/>
            <a:ext cx="4790727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3984234"/>
            <a:ext cx="2499318" cy="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676" y="859399"/>
            <a:ext cx="7251049" cy="735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7666" y="1601919"/>
            <a:ext cx="7241530" cy="33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785" y="4662606"/>
            <a:ext cx="792782" cy="2746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35" r:id="rId3"/>
    <p:sldLayoutId id="2147483748" r:id="rId4"/>
    <p:sldLayoutId id="2147483753" r:id="rId5"/>
    <p:sldLayoutId id="2147483749" r:id="rId6"/>
    <p:sldLayoutId id="2147483751" r:id="rId7"/>
    <p:sldLayoutId id="2147483752" r:id="rId8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 kern="1200" spc="-30">
          <a:solidFill>
            <a:srgbClr val="B30838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37160" indent="-137160" algn="l" defTabSz="457200" rtl="0" fontAlgn="base">
        <a:spcBef>
          <a:spcPts val="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1pPr>
      <a:lvl2pPr marL="320040" indent="-137160" algn="l" defTabSz="457200" rtl="0" fontAlgn="base">
        <a:spcBef>
          <a:spcPts val="0"/>
        </a:spcBef>
        <a:spcAft>
          <a:spcPts val="600"/>
        </a:spcAft>
        <a:buClr>
          <a:srgbClr val="696A6D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2pPr>
      <a:lvl3pPr marL="457200" indent="-137160" algn="l" defTabSz="457200" rtl="0" fontAlgn="base">
        <a:spcBef>
          <a:spcPts val="0"/>
        </a:spcBef>
        <a:spcAft>
          <a:spcPts val="600"/>
        </a:spcAft>
        <a:buFont typeface="AppleSymbols" charset="0"/>
        <a:buChar char="⎻"/>
        <a:defRPr sz="1200" kern="1200" baseline="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677" y="859400"/>
            <a:ext cx="7251049" cy="735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7667" y="1601920"/>
            <a:ext cx="7241530" cy="33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785" y="4662606"/>
            <a:ext cx="792782" cy="2746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189"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6365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hdr="0" ftr="0" dt="0"/>
  <p:txStyles>
    <p:titleStyle>
      <a:lvl1pPr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 kern="1200" spc="-30">
          <a:solidFill>
            <a:srgbClr val="B30838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189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378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566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754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37156" indent="-137156" algn="l" defTabSz="457189" rtl="0" fontAlgn="base">
        <a:spcBef>
          <a:spcPts val="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1pPr>
      <a:lvl2pPr marL="320032" indent="-137156" algn="l" defTabSz="457189" rtl="0" fontAlgn="base">
        <a:spcBef>
          <a:spcPts val="0"/>
        </a:spcBef>
        <a:spcAft>
          <a:spcPts val="600"/>
        </a:spcAft>
        <a:buClr>
          <a:srgbClr val="696A6D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2pPr>
      <a:lvl3pPr marL="457189" indent="-137156" algn="l" defTabSz="457189" rtl="0" fontAlgn="base">
        <a:spcBef>
          <a:spcPts val="0"/>
        </a:spcBef>
        <a:spcAft>
          <a:spcPts val="600"/>
        </a:spcAft>
        <a:buFont typeface="AppleSymbols" charset="0"/>
        <a:buChar char="⎻"/>
        <a:defRPr sz="1200" kern="1200" baseline="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3pPr>
      <a:lvl4pPr marL="1539836" indent="-168271" algn="l" defTabSz="457189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998613" indent="-169859" algn="l" defTabSz="457189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677" y="859400"/>
            <a:ext cx="7251049" cy="735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7667" y="1601921"/>
            <a:ext cx="7241530" cy="33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786" y="4662607"/>
            <a:ext cx="792782" cy="2746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342892">
              <a:defRPr sz="675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89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hf hdr="0" ftr="0" dt="0"/>
  <p:txStyles>
    <p:titleStyle>
      <a:lvl1pPr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 kern="1200" spc="-23">
          <a:solidFill>
            <a:srgbClr val="B30838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42892"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685784"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028675"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371566" algn="l" defTabSz="342892" rtl="0" fontAlgn="base">
        <a:lnSpc>
          <a:spcPct val="90000"/>
        </a:lnSpc>
        <a:spcBef>
          <a:spcPct val="0"/>
        </a:spcBef>
        <a:spcAft>
          <a:spcPct val="0"/>
        </a:spcAft>
        <a:defRPr sz="1575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02867" indent="-102867" algn="l" defTabSz="342892" rtl="0" fontAlgn="base">
        <a:spcBef>
          <a:spcPts val="0"/>
        </a:spcBef>
        <a:spcAft>
          <a:spcPts val="450"/>
        </a:spcAft>
        <a:buClr>
          <a:schemeClr val="accent1"/>
        </a:buClr>
        <a:buSzPct val="125000"/>
        <a:buFont typeface="Wingdings" panose="05000000000000000000" pitchFamily="2" charset="2"/>
        <a:buChar char="§"/>
        <a:defRPr sz="9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1pPr>
      <a:lvl2pPr marL="240024" indent="-102867" algn="l" defTabSz="342892" rtl="0" fontAlgn="base">
        <a:spcBef>
          <a:spcPts val="0"/>
        </a:spcBef>
        <a:spcAft>
          <a:spcPts val="450"/>
        </a:spcAft>
        <a:buClr>
          <a:srgbClr val="696A6D"/>
        </a:buClr>
        <a:buSzPct val="125000"/>
        <a:buFont typeface="Wingdings" panose="05000000000000000000" pitchFamily="2" charset="2"/>
        <a:buChar char="§"/>
        <a:defRPr sz="9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2pPr>
      <a:lvl3pPr marL="342892" indent="-102867" algn="l" defTabSz="342892" rtl="0" fontAlgn="base">
        <a:spcBef>
          <a:spcPts val="0"/>
        </a:spcBef>
        <a:spcAft>
          <a:spcPts val="450"/>
        </a:spcAft>
        <a:buFont typeface="AppleSymbols" charset="0"/>
        <a:buChar char="⎻"/>
        <a:defRPr sz="900" kern="1200" baseline="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3pPr>
      <a:lvl4pPr marL="1154877" indent="-126203" algn="l" defTabSz="342892" rtl="0" fontAlgn="base">
        <a:spcBef>
          <a:spcPct val="20000"/>
        </a:spcBef>
        <a:spcAft>
          <a:spcPct val="0"/>
        </a:spcAft>
        <a:buFont typeface="Arial" charset="0"/>
        <a:buChar char="–"/>
        <a:defRPr sz="105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498960" indent="-127394" algn="l" defTabSz="342892" rtl="0" fontAlgn="base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5350" y="1125940"/>
            <a:ext cx="5374265" cy="547891"/>
          </a:xfrm>
        </p:spPr>
        <p:txBody>
          <a:bodyPr/>
          <a:lstStyle/>
          <a:p>
            <a:pPr eaLnBrk="1" hangingPunct="1"/>
            <a:r>
              <a:rPr lang="en-US" altLang="en-US" dirty="0"/>
              <a:t>Population Health for COPD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6125" y="1999398"/>
            <a:ext cx="4790727" cy="9331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Marc S. Rovner, MD, MMM, FCCP</a:t>
            </a:r>
          </a:p>
          <a:p>
            <a:pPr eaLnBrk="1" hangingPunct="1"/>
            <a:r>
              <a:rPr lang="en-US" altLang="en-US" sz="1100" i="1" dirty="0"/>
              <a:t>Assistant Professor of Clinical Medicine </a:t>
            </a:r>
          </a:p>
          <a:p>
            <a:pPr eaLnBrk="1" hangingPunct="1"/>
            <a:r>
              <a:rPr lang="en-US" altLang="en-US" sz="1100" i="1" dirty="0"/>
              <a:t>Directory of Pulmonary Rehabilitation</a:t>
            </a:r>
          </a:p>
          <a:p>
            <a:pPr eaLnBrk="1" hangingPunct="1"/>
            <a:r>
              <a:rPr lang="en-US" altLang="en-US" sz="1100" i="1" dirty="0"/>
              <a:t>Medical Director for Population Health - COPD</a:t>
            </a:r>
          </a:p>
          <a:p>
            <a:pPr eaLnBrk="1" hangingPunct="1"/>
            <a:r>
              <a:rPr lang="en-US" altLang="en-US" sz="1100" i="1" dirty="0"/>
              <a:t>Department of Pulmonary, Critical Care Medicine</a:t>
            </a:r>
          </a:p>
        </p:txBody>
      </p:sp>
    </p:spTree>
    <p:extLst>
      <p:ext uri="{BB962C8B-B14F-4D97-AF65-F5344CB8AC3E}">
        <p14:creationId xmlns:p14="http://schemas.microsoft.com/office/powerpoint/2010/main" val="962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Assessment of Severity – Why?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10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2" y="1656932"/>
            <a:ext cx="5800407" cy="29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11</a:t>
            </a:fld>
            <a:endParaRPr lang="en-US" alt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94" y="642117"/>
            <a:ext cx="5929460" cy="40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12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9606" y="1051466"/>
            <a:ext cx="7133900" cy="3232554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15    20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30   40</a:t>
            </a:r>
          </a:p>
        </p:txBody>
      </p:sp>
    </p:spTree>
    <p:extLst>
      <p:ext uri="{BB962C8B-B14F-4D97-AF65-F5344CB8AC3E}">
        <p14:creationId xmlns:p14="http://schemas.microsoft.com/office/powerpoint/2010/main" val="276886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…much more to do for this patient!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13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7" y="1603375"/>
            <a:ext cx="4011516" cy="334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200" y="1609471"/>
            <a:ext cx="404199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14</a:t>
            </a:fld>
            <a:endParaRPr lang="en-US" altLang="x-non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7736" y="2150872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The SCOPE of the Problem of COPD at Scale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9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15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USA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65 million world wide, 20 million in USA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leading cause of death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$50 billion in treatment costs per year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2880" lvl="1" indent="0">
              <a:buNone/>
            </a:pPr>
            <a:r>
              <a:rPr lang="en-US" dirty="0"/>
              <a:t>Source  - COPD Foundation</a:t>
            </a:r>
          </a:p>
          <a:p>
            <a:pPr marL="18288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1067" y="1546120"/>
            <a:ext cx="3576311" cy="3225800"/>
          </a:xfrm>
        </p:spPr>
        <p:txBody>
          <a:bodyPr/>
          <a:lstStyle/>
          <a:p>
            <a:r>
              <a:rPr lang="en-US" sz="2400" dirty="0"/>
              <a:t>Indiana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7.7% of adults have COPD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418,000  persons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$782 million in treatment costs</a:t>
            </a:r>
          </a:p>
          <a:p>
            <a:pPr lvl="1"/>
            <a:endParaRPr lang="en-US" dirty="0"/>
          </a:p>
          <a:p>
            <a:pPr marL="1828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80519" y="245215"/>
            <a:ext cx="7251049" cy="735645"/>
          </a:xfrm>
        </p:spPr>
        <p:txBody>
          <a:bodyPr/>
          <a:lstStyle/>
          <a:p>
            <a:r>
              <a:rPr lang="en-US" i="1" dirty="0"/>
              <a:t>SCOPE - IUHP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16</a:t>
            </a:fld>
            <a:endParaRPr lang="en-US" altLang="x-none" dirty="0"/>
          </a:p>
        </p:txBody>
      </p:sp>
      <p:sp>
        <p:nvSpPr>
          <p:cNvPr id="7" name="Cloud 6"/>
          <p:cNvSpPr/>
          <p:nvPr/>
        </p:nvSpPr>
        <p:spPr>
          <a:xfrm rot="563412">
            <a:off x="244895" y="1260439"/>
            <a:ext cx="2514627" cy="180114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591" y="1671483"/>
            <a:ext cx="2625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IUHP</a:t>
            </a:r>
          </a:p>
          <a:p>
            <a:pPr algn="ctr"/>
            <a:r>
              <a:rPr lang="en-US" sz="2000" b="1" dirty="0"/>
              <a:t>Risk Population</a:t>
            </a:r>
          </a:p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(n=27.0k)</a:t>
            </a:r>
          </a:p>
        </p:txBody>
      </p:sp>
    </p:spTree>
    <p:extLst>
      <p:ext uri="{BB962C8B-B14F-4D97-AF65-F5344CB8AC3E}">
        <p14:creationId xmlns:p14="http://schemas.microsoft.com/office/powerpoint/2010/main" val="170591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4864" y="4664075"/>
            <a:ext cx="719137" cy="274638"/>
          </a:xfrm>
        </p:spPr>
        <p:txBody>
          <a:bodyPr/>
          <a:lstStyle/>
          <a:p>
            <a:fld id="{DA86648E-21C2-4E4D-995E-31FFBD2E87B9}" type="slidenum">
              <a:rPr lang="x-none" altLang="x-none" smtClean="0"/>
              <a:pPr/>
              <a:t>17</a:t>
            </a:fld>
            <a:endParaRPr lang="en-US" altLang="x-none" dirty="0"/>
          </a:p>
        </p:txBody>
      </p:sp>
      <p:sp>
        <p:nvSpPr>
          <p:cNvPr id="7" name="Cloud 6"/>
          <p:cNvSpPr/>
          <p:nvPr/>
        </p:nvSpPr>
        <p:spPr>
          <a:xfrm rot="563412">
            <a:off x="244895" y="1260439"/>
            <a:ext cx="2514627" cy="180114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591" y="1671484"/>
            <a:ext cx="262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IUHP</a:t>
            </a:r>
          </a:p>
          <a:p>
            <a:pPr algn="ctr"/>
            <a:r>
              <a:rPr lang="en-US" sz="2000" b="1" dirty="0"/>
              <a:t>Risk Population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(n=27.0k)</a:t>
            </a:r>
          </a:p>
          <a:p>
            <a:pPr algn="ctr"/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97804" y="2035278"/>
            <a:ext cx="6828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08439" y="1118421"/>
            <a:ext cx="2389237" cy="18337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9856" y="1671483"/>
            <a:ext cx="1573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</a:t>
            </a:r>
          </a:p>
          <a:p>
            <a:r>
              <a:rPr lang="en-US" sz="2000" b="1" dirty="0"/>
              <a:t>Risk</a:t>
            </a:r>
          </a:p>
          <a:p>
            <a:r>
              <a:rPr lang="en-US" sz="1200" b="1" dirty="0">
                <a:latin typeface="Arial Narrow" panose="020B0606020202030204" pitchFamily="34" charset="0"/>
              </a:rPr>
              <a:t>(n=830)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0619" y="3106564"/>
            <a:ext cx="16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ER Utilization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MARA Scores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1680519" y="245215"/>
            <a:ext cx="7251049" cy="735645"/>
          </a:xfrm>
        </p:spPr>
        <p:txBody>
          <a:bodyPr/>
          <a:lstStyle/>
          <a:p>
            <a:r>
              <a:rPr lang="en-US" i="1" dirty="0"/>
              <a:t>SCOPE - IUHP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D8AAD-40B9-5E4D-81B1-97FA20DF50F5}"/>
              </a:ext>
            </a:extLst>
          </p:cNvPr>
          <p:cNvSpPr txBox="1"/>
          <p:nvPr/>
        </p:nvSpPr>
        <p:spPr>
          <a:xfrm>
            <a:off x="483475" y="4664075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MARA - Milliman Advanced Risk Adjustment </a:t>
            </a:r>
          </a:p>
        </p:txBody>
      </p:sp>
    </p:spTree>
    <p:extLst>
      <p:ext uri="{BB962C8B-B14F-4D97-AF65-F5344CB8AC3E}">
        <p14:creationId xmlns:p14="http://schemas.microsoft.com/office/powerpoint/2010/main" val="401678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4864" y="4664075"/>
            <a:ext cx="719137" cy="274638"/>
          </a:xfrm>
        </p:spPr>
        <p:txBody>
          <a:bodyPr/>
          <a:lstStyle/>
          <a:p>
            <a:fld id="{DA86648E-21C2-4E4D-995E-31FFBD2E87B9}" type="slidenum">
              <a:rPr lang="x-none" altLang="x-none" smtClean="0"/>
              <a:pPr/>
              <a:t>18</a:t>
            </a:fld>
            <a:endParaRPr lang="en-US" altLang="x-none" dirty="0"/>
          </a:p>
        </p:txBody>
      </p:sp>
      <p:sp>
        <p:nvSpPr>
          <p:cNvPr id="7" name="Cloud 6"/>
          <p:cNvSpPr/>
          <p:nvPr/>
        </p:nvSpPr>
        <p:spPr>
          <a:xfrm rot="563412">
            <a:off x="244895" y="1260439"/>
            <a:ext cx="2514627" cy="180114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591" y="1671484"/>
            <a:ext cx="262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IUHP</a:t>
            </a:r>
          </a:p>
          <a:p>
            <a:pPr algn="ctr"/>
            <a:r>
              <a:rPr lang="en-US" sz="2000" b="1" dirty="0"/>
              <a:t>Risk Population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(n=27.0k)</a:t>
            </a:r>
          </a:p>
          <a:p>
            <a:pPr algn="ctr"/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97804" y="2035278"/>
            <a:ext cx="6828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08439" y="1118421"/>
            <a:ext cx="2389237" cy="18337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9856" y="1671484"/>
            <a:ext cx="157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</a:t>
            </a:r>
          </a:p>
          <a:p>
            <a:r>
              <a:rPr lang="en-US" sz="2000" b="1" dirty="0"/>
              <a:t>Risk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(n=830) </a:t>
            </a:r>
          </a:p>
          <a:p>
            <a:r>
              <a:rPr lang="en-US" sz="2000" b="1" dirty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4522839" y="1118421"/>
            <a:ext cx="2389237" cy="183371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09419" y="1835224"/>
            <a:ext cx="157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COPD</a:t>
            </a:r>
          </a:p>
          <a:p>
            <a:pPr lvl="0" algn="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(3.1k)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0619" y="3106564"/>
            <a:ext cx="16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ER Utilization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MARA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7677" y="3106563"/>
            <a:ext cx="226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Claims Dx Algorithm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Pharmacy Claims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1680519" y="245215"/>
            <a:ext cx="7251049" cy="735645"/>
          </a:xfrm>
        </p:spPr>
        <p:txBody>
          <a:bodyPr/>
          <a:lstStyle/>
          <a:p>
            <a:r>
              <a:rPr lang="en-US" i="1" dirty="0"/>
              <a:t>SCOPE - IUHP</a:t>
            </a:r>
          </a:p>
        </p:txBody>
      </p:sp>
    </p:spTree>
    <p:extLst>
      <p:ext uri="{BB962C8B-B14F-4D97-AF65-F5344CB8AC3E}">
        <p14:creationId xmlns:p14="http://schemas.microsoft.com/office/powerpoint/2010/main" val="375720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24864" y="4664075"/>
            <a:ext cx="719137" cy="274638"/>
          </a:xfrm>
        </p:spPr>
        <p:txBody>
          <a:bodyPr/>
          <a:lstStyle/>
          <a:p>
            <a:fld id="{DA86648E-21C2-4E4D-995E-31FFBD2E87B9}" type="slidenum">
              <a:rPr lang="x-none" altLang="x-none" smtClean="0"/>
              <a:pPr/>
              <a:t>19</a:t>
            </a:fld>
            <a:endParaRPr lang="en-US" altLang="x-none" dirty="0"/>
          </a:p>
        </p:txBody>
      </p:sp>
      <p:sp>
        <p:nvSpPr>
          <p:cNvPr id="7" name="Cloud 6"/>
          <p:cNvSpPr/>
          <p:nvPr/>
        </p:nvSpPr>
        <p:spPr>
          <a:xfrm rot="563412">
            <a:off x="244895" y="1260439"/>
            <a:ext cx="2514627" cy="180114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591" y="1671484"/>
            <a:ext cx="262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IUHP</a:t>
            </a:r>
          </a:p>
          <a:p>
            <a:pPr algn="ctr"/>
            <a:r>
              <a:rPr lang="en-US" sz="2000" b="1" dirty="0"/>
              <a:t>Risk Population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(n=27.0k)</a:t>
            </a:r>
          </a:p>
          <a:p>
            <a:pPr algn="ctr"/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97804" y="2035278"/>
            <a:ext cx="6828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08439" y="1118421"/>
            <a:ext cx="2389237" cy="18337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9856" y="1671483"/>
            <a:ext cx="1573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</a:t>
            </a:r>
          </a:p>
          <a:p>
            <a:r>
              <a:rPr lang="en-US" sz="2000" b="1" dirty="0"/>
              <a:t>Risk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(n=830) </a:t>
            </a:r>
          </a:p>
        </p:txBody>
      </p:sp>
      <p:sp>
        <p:nvSpPr>
          <p:cNvPr id="14" name="Oval 13"/>
          <p:cNvSpPr/>
          <p:nvPr/>
        </p:nvSpPr>
        <p:spPr>
          <a:xfrm>
            <a:off x="4522839" y="1118421"/>
            <a:ext cx="2389237" cy="183371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09419" y="1835224"/>
            <a:ext cx="157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b="1" dirty="0">
                <a:solidFill>
                  <a:prstClr val="black"/>
                </a:solidFill>
              </a:rPr>
              <a:t>COPD</a:t>
            </a:r>
          </a:p>
          <a:p>
            <a:pPr lvl="0" algn="r"/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(n=3.1k)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0619" y="3106564"/>
            <a:ext cx="16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ER Utilization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MARA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7677" y="3106564"/>
            <a:ext cx="226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>
              <a:buFont typeface="Arial" panose="020B0604020202020204" pitchFamily="34" charset="0"/>
              <a:buChar char="•"/>
            </a:pPr>
            <a:r>
              <a:rPr lang="en-US" dirty="0"/>
              <a:t>Claims Dx Algorithm</a:t>
            </a:r>
          </a:p>
          <a:p>
            <a:pPr marL="114297" indent="-1142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2839" y="1619779"/>
            <a:ext cx="147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COPD</a:t>
            </a:r>
          </a:p>
          <a:p>
            <a:pPr algn="ctr"/>
            <a:r>
              <a:rPr lang="en-US" sz="1600" b="1" dirty="0"/>
              <a:t>Priority List</a:t>
            </a:r>
          </a:p>
          <a:p>
            <a:pPr algn="ctr"/>
            <a:r>
              <a:rPr lang="en-US" sz="1600" b="1" dirty="0"/>
              <a:t>(n=430)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1680519" y="245215"/>
            <a:ext cx="7251049" cy="735645"/>
          </a:xfrm>
        </p:spPr>
        <p:txBody>
          <a:bodyPr/>
          <a:lstStyle/>
          <a:p>
            <a:pPr algn="r"/>
            <a:r>
              <a:rPr lang="en-US" i="1" dirty="0"/>
              <a:t>Venn Diagram Prioritizes n=430 members</a:t>
            </a:r>
            <a:br>
              <a:rPr lang="en-US" i="1" dirty="0"/>
            </a:br>
            <a:r>
              <a:rPr lang="en-US" i="1" dirty="0"/>
              <a:t>for COPD Complex 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39733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9606" y="1051466"/>
            <a:ext cx="7133900" cy="3232554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15    20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30   40</a:t>
            </a:r>
          </a:p>
        </p:txBody>
      </p:sp>
    </p:spTree>
    <p:extLst>
      <p:ext uri="{BB962C8B-B14F-4D97-AF65-F5344CB8AC3E}">
        <p14:creationId xmlns:p14="http://schemas.microsoft.com/office/powerpoint/2010/main" val="339729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There is still so much more to do for THESE patients!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20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7" y="1603375"/>
            <a:ext cx="4011516" cy="334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200" y="1609471"/>
            <a:ext cx="404199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3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21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9606" y="1051466"/>
            <a:ext cx="7133900" cy="3232554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15    20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30   40</a:t>
            </a:r>
          </a:p>
        </p:txBody>
      </p:sp>
    </p:spTree>
    <p:extLst>
      <p:ext uri="{BB962C8B-B14F-4D97-AF65-F5344CB8AC3E}">
        <p14:creationId xmlns:p14="http://schemas.microsoft.com/office/powerpoint/2010/main" val="333979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6" y="2198005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That’s “why” Population Health!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50407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13" y="2282846"/>
            <a:ext cx="8041063" cy="735645"/>
          </a:xfrm>
        </p:spPr>
        <p:txBody>
          <a:bodyPr/>
          <a:lstStyle/>
          <a:p>
            <a:pPr algn="ctr"/>
            <a:r>
              <a:rPr lang="en-US" dirty="0"/>
              <a:t> Our Vision for the unique role for Pulmonary Rehab </a:t>
            </a:r>
            <a:br>
              <a:rPr lang="en-US" dirty="0"/>
            </a:br>
            <a:r>
              <a:rPr lang="en-US" dirty="0"/>
              <a:t>and Pop Health for COPD…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30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6870-1EDE-2A40-9ADA-DE06AECC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022" y="2203927"/>
            <a:ext cx="7251049" cy="735645"/>
          </a:xfrm>
        </p:spPr>
        <p:txBody>
          <a:bodyPr/>
          <a:lstStyle/>
          <a:p>
            <a:r>
              <a:rPr lang="en-US" dirty="0"/>
              <a:t>COPD Population Health Program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E7D51-0929-9C43-B858-CDD2F2492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4502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25</a:t>
            </a:fld>
            <a:endParaRPr lang="en-US" alt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C2932-10CB-3449-9CEF-BD11C18E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9749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3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Interventions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2941C-6974-BE4E-9E84-DF4E3BF99134}" type="slidenum">
              <a:rPr kumimoji="0" lang="en-US" altLang="x-none" sz="900" b="0" i="0" u="none" strike="noStrike" kern="1200" cap="none" spc="0" normalizeH="0" baseline="0" noProof="0" smtClean="0">
                <a:ln>
                  <a:noFill/>
                </a:ln>
                <a:solidFill>
                  <a:srgbClr val="696A6D"/>
                </a:solidFill>
                <a:effectLst/>
                <a:uLnTx/>
                <a:uFillTx/>
                <a:latin typeface="Franklin Gothic Medium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x-none" sz="900" b="0" i="0" u="none" strike="noStrike" kern="1200" cap="none" spc="0" normalizeH="0" baseline="0" noProof="0" dirty="0">
              <a:ln>
                <a:noFill/>
              </a:ln>
              <a:solidFill>
                <a:srgbClr val="696A6D"/>
              </a:solidFill>
              <a:effectLst/>
              <a:uLnTx/>
              <a:uFillTx/>
              <a:latin typeface="Franklin Gothic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Access to pulmonary rehabilitation  </a:t>
            </a:r>
          </a:p>
          <a:p>
            <a:r>
              <a:rPr lang="en-US" sz="1800" dirty="0">
                <a:solidFill>
                  <a:schemeClr val="tx1"/>
                </a:solidFill>
              </a:rPr>
              <a:t>Access to smoking cessation program</a:t>
            </a:r>
          </a:p>
          <a:p>
            <a:r>
              <a:rPr lang="en-US" sz="1800" dirty="0">
                <a:solidFill>
                  <a:schemeClr val="tx1"/>
                </a:solidFill>
              </a:rPr>
              <a:t>Medication plan consistent with GOLD recommendations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Education of and documented competence in inhaler techniques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Influenza and pneumonia vaccinations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Transportation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Meds at discharge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COPD triage RN</a:t>
            </a:r>
          </a:p>
          <a:p>
            <a:r>
              <a:rPr lang="en-US" sz="1800" dirty="0">
                <a:solidFill>
                  <a:schemeClr val="tx1"/>
                </a:solidFill>
              </a:rPr>
              <a:t>Interventions for SDH (Cost, EOC, </a:t>
            </a:r>
            <a:r>
              <a:rPr lang="en-US" sz="1800" dirty="0" err="1">
                <a:solidFill>
                  <a:schemeClr val="tx1"/>
                </a:solidFill>
              </a:rPr>
              <a:t>etc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9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6C128-BC13-AC49-8F9D-7DEACB5DD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27</a:t>
            </a:fld>
            <a:endParaRPr lang="en-US" alt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9146E-E521-C140-AFB5-DDDD5ED4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0" y="846754"/>
            <a:ext cx="6073160" cy="3643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D322F-8017-7944-9BF7-3AA63011AA4A}"/>
              </a:ext>
            </a:extLst>
          </p:cNvPr>
          <p:cNvSpPr txBox="1"/>
          <p:nvPr/>
        </p:nvSpPr>
        <p:spPr>
          <a:xfrm>
            <a:off x="1535420" y="314683"/>
            <a:ext cx="53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For COPD but can use same model for other ASC</a:t>
            </a:r>
            <a:r>
              <a:rPr lang="en-US" dirty="0">
                <a:solidFill>
                  <a:schemeClr val="accent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4700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290A-40F1-4C45-AFAB-3C8F5520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75" y="2130260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It starts with Pulmonary Rehabilitation.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3B084-6D1B-AC42-9D56-C83C468EB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28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0602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29</a:t>
            </a:fld>
            <a:endParaRPr lang="en-US" alt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C2932-10CB-3449-9CEF-BD11C18E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974956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4B2158-9FB8-934F-AFAF-69CB9BDF9E94}"/>
                  </a:ext>
                </a:extLst>
              </p14:cNvPr>
              <p14:cNvContentPartPr/>
              <p14:nvPr/>
            </p14:nvContentPartPr>
            <p14:xfrm>
              <a:off x="2071121" y="2319828"/>
              <a:ext cx="1351440" cy="285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4B2158-9FB8-934F-AFAF-69CB9BDF9E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2481" y="2311188"/>
                <a:ext cx="1369080" cy="28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7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682" y="1314572"/>
            <a:ext cx="7251049" cy="796835"/>
          </a:xfrm>
        </p:spPr>
        <p:txBody>
          <a:bodyPr/>
          <a:lstStyle/>
          <a:p>
            <a:br>
              <a:rPr lang="en-US" sz="7200" dirty="0"/>
            </a:br>
            <a:r>
              <a:rPr lang="en-US" sz="4800" i="1" dirty="0"/>
              <a:t>New Patient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50013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2F216-2E19-724D-A261-FF97BF1F6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30</a:t>
            </a:fld>
            <a:endParaRPr lang="en-US" alt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78247-CD0D-6540-927E-2BDF9BD0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4" y="0"/>
            <a:ext cx="18603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18...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31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3250" y="1550591"/>
            <a:ext cx="7133900" cy="32325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FFD37-F70D-784D-80AB-DEB93827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00" y="1991852"/>
            <a:ext cx="635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18...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32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3250" y="1550591"/>
            <a:ext cx="7133900" cy="32325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FFD37-F70D-784D-80AB-DEB93827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00" y="1991852"/>
            <a:ext cx="6350000" cy="177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C23BBE-354E-4640-9E17-8D64A69D9D27}"/>
                  </a:ext>
                </a:extLst>
              </p14:cNvPr>
              <p14:cNvContentPartPr/>
              <p14:nvPr/>
            </p14:nvContentPartPr>
            <p14:xfrm>
              <a:off x="4842177" y="3134740"/>
              <a:ext cx="1229040" cy="27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C23BBE-354E-4640-9E17-8D64A69D9D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537" y="3126100"/>
                <a:ext cx="124668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26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4D38-94C9-1A40-A08D-38565266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54" y="550076"/>
            <a:ext cx="7251049" cy="735645"/>
          </a:xfrm>
        </p:spPr>
        <p:txBody>
          <a:bodyPr/>
          <a:lstStyle/>
          <a:p>
            <a:r>
              <a:rPr lang="en-US" dirty="0"/>
              <a:t>Back to page 18…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8DEC5-9E70-4D45-83E7-66DE38244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33</a:t>
            </a:fld>
            <a:endParaRPr lang="en-US" alt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B4C5F-3B73-C24D-B865-4527D937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4" y="1182260"/>
            <a:ext cx="6071772" cy="35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ED349-0ABC-E244-AFB5-AD2BA61FD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34</a:t>
            </a:fld>
            <a:endParaRPr lang="en-US" alt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2C484-B6F2-F341-8495-FADAE358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2" y="2798660"/>
            <a:ext cx="1998637" cy="1498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D5FD4-5A01-4743-8462-4AF99DFC9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3" y="1072774"/>
            <a:ext cx="1998636" cy="1498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623EB-8FB9-9A4E-9BA3-1CAC5CC24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24" y="413541"/>
            <a:ext cx="2213849" cy="17232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AD4478-4512-C44E-B365-A3B622BD0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58" y="2381087"/>
            <a:ext cx="2662227" cy="1996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E1BAEE-7445-3C40-9856-802DB4592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78" y="2686504"/>
            <a:ext cx="2212291" cy="1723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3B46EE-1924-F644-A8CC-DB47A0770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58" y="353591"/>
            <a:ext cx="2662227" cy="17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E4A2B-954A-FF42-9DA7-572067176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35</a:t>
            </a:fld>
            <a:endParaRPr lang="en-US" alt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85AFC-248E-5C4B-A20C-82320E5A9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14" y="206256"/>
            <a:ext cx="4546229" cy="2741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901D7-A7F0-C84C-8C1D-A6585BC14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3133844"/>
            <a:ext cx="8616257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2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C7AEE-20D3-C448-A3DE-0B7743CE0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36</a:t>
            </a:fld>
            <a:endParaRPr lang="en-US" alt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507A0-2104-8A46-9ECF-84B0E98A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07" y="2338419"/>
            <a:ext cx="4482560" cy="259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499B1-9E9A-354E-813E-BFCAAA60B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405260"/>
            <a:ext cx="3654415" cy="25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9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37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9606" y="1051466"/>
            <a:ext cx="7133900" cy="3232554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15    20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chemeClr val="accent1"/>
                </a:solidFill>
              </a:rPr>
              <a:t>30   40</a:t>
            </a:r>
          </a:p>
        </p:txBody>
      </p:sp>
    </p:spTree>
    <p:extLst>
      <p:ext uri="{BB962C8B-B14F-4D97-AF65-F5344CB8AC3E}">
        <p14:creationId xmlns:p14="http://schemas.microsoft.com/office/powerpoint/2010/main" val="148710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524" y="3217327"/>
            <a:ext cx="1510226" cy="52978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Marc Rovner, MD,  Medical Director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72941C-6974-BE4E-9E84-DF4E3BF99134}" type="slidenum">
              <a:rPr lang="en-US" altLang="x-none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altLang="x-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6" b="12876"/>
          <a:stretch>
            <a:fillRect/>
          </a:stretch>
        </p:blipFill>
        <p:spPr>
          <a:xfrm>
            <a:off x="6192264" y="1648872"/>
            <a:ext cx="1368933" cy="13309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788" y="1621435"/>
            <a:ext cx="1174692" cy="1516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201" y="1648872"/>
            <a:ext cx="1086342" cy="1449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17327"/>
            <a:ext cx="1264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-30" dirty="0">
                <a:solidFill>
                  <a:srgbClr val="B30838"/>
                </a:solidFill>
                <a:latin typeface="Franklin Gothic Medium" charset="0"/>
                <a:ea typeface="+mn-ea"/>
                <a:cs typeface="+mn-cs"/>
              </a:rPr>
              <a:t>Natalie Cline, MA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spc="-30" dirty="0">
                <a:solidFill>
                  <a:srgbClr val="B30838"/>
                </a:solidFill>
                <a:latin typeface="Franklin Gothic Medium" charset="0"/>
                <a:ea typeface="+mn-ea"/>
                <a:cs typeface="+mn-cs"/>
              </a:rPr>
              <a:t>Program Manager </a:t>
            </a:r>
            <a:endParaRPr lang="en-US" sz="15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79700" y="3679440"/>
            <a:ext cx="1374867" cy="457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spc="-30">
                <a:solidFill>
                  <a:srgbClr val="B30838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8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342892">
              <a:defRPr/>
            </a:pPr>
            <a:r>
              <a:rPr lang="en-US" sz="1500" spc="-23" dirty="0"/>
              <a:t>Anne O’Connor Clark, RN, BSN </a:t>
            </a:r>
          </a:p>
          <a:p>
            <a:pPr algn="ctr" defTabSz="342892">
              <a:defRPr/>
            </a:pPr>
            <a:r>
              <a:rPr lang="en-US" sz="1500" spc="-23" dirty="0"/>
              <a:t>Clinical Nursing Lead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004677" y="859400"/>
            <a:ext cx="7251049" cy="735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spc="-30">
                <a:solidFill>
                  <a:srgbClr val="B30838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8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algn="l" defTabSz="45718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892">
              <a:defRPr/>
            </a:pPr>
            <a:r>
              <a:rPr lang="en-US" altLang="en-US" spc="-23" dirty="0"/>
              <a:t>COPD Population Health Initiative Lead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7A6CF7-8B13-D043-BC04-AD6079E6D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" y="1621435"/>
            <a:ext cx="1389054" cy="1573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487FB4-5A72-EE47-AFC8-AA1CA78BD9FC}"/>
              </a:ext>
            </a:extLst>
          </p:cNvPr>
          <p:cNvSpPr txBox="1"/>
          <p:nvPr/>
        </p:nvSpPr>
        <p:spPr>
          <a:xfrm>
            <a:off x="967401" y="3283565"/>
            <a:ext cx="1684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Richard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Bernhardt,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MD, Chair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28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77" y="666750"/>
            <a:ext cx="7251049" cy="533399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39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4677" y="1200152"/>
            <a:ext cx="7134273" cy="3737093"/>
          </a:xfrm>
        </p:spPr>
        <p:txBody>
          <a:bodyPr numCol="2"/>
          <a:lstStyle/>
          <a:p>
            <a:pPr marL="0" indent="0">
              <a:buNone/>
            </a:pPr>
            <a:r>
              <a:rPr lang="en-US" sz="1600" b="1" dirty="0"/>
              <a:t>COPD Working Group</a:t>
            </a:r>
          </a:p>
          <a:p>
            <a:pPr marL="0" indent="0">
              <a:buNone/>
            </a:pPr>
            <a:r>
              <a:rPr lang="en-US" sz="1350" dirty="0"/>
              <a:t>Ellen Bardwell</a:t>
            </a:r>
          </a:p>
          <a:p>
            <a:pPr marL="0" indent="0">
              <a:buNone/>
            </a:pPr>
            <a:r>
              <a:rPr lang="en-US" sz="1350" dirty="0"/>
              <a:t>Julie Barton</a:t>
            </a:r>
          </a:p>
          <a:p>
            <a:pPr marL="0" indent="0">
              <a:buNone/>
            </a:pPr>
            <a:r>
              <a:rPr lang="en-US" sz="1350" dirty="0"/>
              <a:t>Rick Bernhardt, MD</a:t>
            </a:r>
          </a:p>
          <a:p>
            <a:pPr marL="0" indent="0">
              <a:buNone/>
            </a:pPr>
            <a:r>
              <a:rPr lang="en-US" sz="1350" dirty="0"/>
              <a:t>Lisa Brandt</a:t>
            </a:r>
          </a:p>
          <a:p>
            <a:pPr marL="0" indent="0">
              <a:buNone/>
            </a:pPr>
            <a:r>
              <a:rPr lang="en-US" sz="1350" dirty="0"/>
              <a:t>Natalie Cline</a:t>
            </a:r>
          </a:p>
          <a:p>
            <a:pPr marL="0" indent="0">
              <a:buNone/>
            </a:pPr>
            <a:r>
              <a:rPr lang="en-US" sz="1350" dirty="0"/>
              <a:t>Mark Fajardo</a:t>
            </a:r>
          </a:p>
          <a:p>
            <a:pPr marL="0" indent="0">
              <a:buNone/>
            </a:pPr>
            <a:r>
              <a:rPr lang="en-US" sz="1350" dirty="0"/>
              <a:t>Pat Ingle</a:t>
            </a:r>
          </a:p>
          <a:p>
            <a:pPr marL="0" indent="0">
              <a:buNone/>
            </a:pPr>
            <a:r>
              <a:rPr lang="en-US" sz="1350" dirty="0"/>
              <a:t>Adria Grillo-Peck</a:t>
            </a:r>
          </a:p>
          <a:p>
            <a:pPr marL="0" indent="0">
              <a:buNone/>
            </a:pPr>
            <a:r>
              <a:rPr lang="en-US" sz="1350" dirty="0"/>
              <a:t>Ed Lee</a:t>
            </a:r>
          </a:p>
          <a:p>
            <a:pPr marL="0" indent="0">
              <a:buNone/>
            </a:pPr>
            <a:r>
              <a:rPr lang="en-US" sz="1350" dirty="0"/>
              <a:t>Anne O’Connor Clark</a:t>
            </a:r>
          </a:p>
          <a:p>
            <a:pPr marL="0" indent="0">
              <a:buNone/>
            </a:pPr>
            <a:r>
              <a:rPr lang="en-US" sz="1350" dirty="0"/>
              <a:t>Christy O’Riley</a:t>
            </a:r>
          </a:p>
          <a:p>
            <a:pPr marL="0" indent="0">
              <a:buNone/>
            </a:pPr>
            <a:r>
              <a:rPr lang="en-US" sz="1350" dirty="0"/>
              <a:t>Marc Rovner, MD</a:t>
            </a:r>
          </a:p>
          <a:p>
            <a:pPr marL="0" indent="0">
              <a:buNone/>
            </a:pPr>
            <a:r>
              <a:rPr lang="en-US" sz="1600" b="1" dirty="0"/>
              <a:t>COPD Clinical Guidelines Group</a:t>
            </a:r>
          </a:p>
          <a:p>
            <a:pPr marL="0" indent="0">
              <a:buNone/>
            </a:pPr>
            <a:r>
              <a:rPr lang="en-US" sz="1350" dirty="0"/>
              <a:t>Lead group from COPD Working Group</a:t>
            </a:r>
          </a:p>
          <a:p>
            <a:pPr marL="0" indent="0">
              <a:buNone/>
            </a:pPr>
            <a:r>
              <a:rPr lang="en-US" sz="1350" dirty="0"/>
              <a:t>Hospitalists from IUH Methodist &amp; West</a:t>
            </a:r>
          </a:p>
          <a:p>
            <a:pPr marL="0" indent="0">
              <a:buNone/>
            </a:pPr>
            <a:r>
              <a:rPr lang="en-US" sz="1350" dirty="0"/>
              <a:t>Cerner Representatives</a:t>
            </a:r>
          </a:p>
          <a:p>
            <a:pPr marL="0" indent="0">
              <a:buNone/>
            </a:pPr>
            <a:endParaRPr lang="en-US" sz="1350" b="1" dirty="0"/>
          </a:p>
          <a:p>
            <a:pPr marL="0" indent="0">
              <a:buNone/>
            </a:pPr>
            <a:r>
              <a:rPr lang="en-US" sz="1600" b="1" dirty="0"/>
              <a:t>Executive Sponsors</a:t>
            </a:r>
            <a:endParaRPr lang="en-US" sz="1350" b="1" dirty="0"/>
          </a:p>
          <a:p>
            <a:pPr marL="0" indent="0">
              <a:buNone/>
            </a:pPr>
            <a:r>
              <a:rPr lang="en-US" sz="1350" dirty="0"/>
              <a:t>Jonathan Gottlieb, MD</a:t>
            </a:r>
          </a:p>
          <a:p>
            <a:pPr marL="0" indent="0">
              <a:buNone/>
            </a:pPr>
            <a:r>
              <a:rPr lang="en-US" sz="1350" dirty="0"/>
              <a:t>Greg </a:t>
            </a:r>
            <a:r>
              <a:rPr lang="en-US" sz="1350" dirty="0" err="1"/>
              <a:t>Kiray</a:t>
            </a:r>
            <a:r>
              <a:rPr lang="en-US" sz="1350" dirty="0"/>
              <a:t>, MD</a:t>
            </a:r>
          </a:p>
          <a:p>
            <a:pPr marL="0" indent="0">
              <a:buNone/>
            </a:pPr>
            <a:r>
              <a:rPr lang="en-US" sz="1350" dirty="0"/>
              <a:t>John Fitzgerald, MD</a:t>
            </a:r>
          </a:p>
        </p:txBody>
      </p:sp>
    </p:spTree>
    <p:extLst>
      <p:ext uri="{BB962C8B-B14F-4D97-AF65-F5344CB8AC3E}">
        <p14:creationId xmlns:p14="http://schemas.microsoft.com/office/powerpoint/2010/main" val="26846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6045" y="1102618"/>
            <a:ext cx="7133900" cy="3232554"/>
          </a:xfrm>
        </p:spPr>
        <p:txBody>
          <a:bodyPr/>
          <a:lstStyle/>
          <a:p>
            <a:r>
              <a:rPr lang="en-US" sz="1600" dirty="0"/>
              <a:t>COPD Definitions</a:t>
            </a:r>
          </a:p>
          <a:p>
            <a:endParaRPr lang="en-US" sz="1600" dirty="0"/>
          </a:p>
          <a:p>
            <a:r>
              <a:rPr lang="en-US" sz="1600" dirty="0"/>
              <a:t>GOLD Criteria 2018 - Key points and Controversies</a:t>
            </a:r>
          </a:p>
          <a:p>
            <a:pPr lvl="1"/>
            <a:endParaRPr lang="en-US" sz="1600" dirty="0"/>
          </a:p>
          <a:p>
            <a:r>
              <a:rPr lang="en-US" sz="1600" dirty="0"/>
              <a:t>The SCOPE of the Problem of COPD at Scale </a:t>
            </a:r>
          </a:p>
          <a:p>
            <a:endParaRPr lang="en-US" sz="1600" dirty="0"/>
          </a:p>
          <a:p>
            <a:r>
              <a:rPr lang="en-US" sz="1600" dirty="0"/>
              <a:t>Population Health as a Solution</a:t>
            </a:r>
          </a:p>
          <a:p>
            <a:pPr lvl="1"/>
            <a:endParaRPr lang="en-US" sz="1600" dirty="0"/>
          </a:p>
          <a:p>
            <a:r>
              <a:rPr lang="en-US" sz="1600" dirty="0"/>
              <a:t>Our Vision for Pop Health and the unique role for Pulmonary Rehab</a:t>
            </a:r>
          </a:p>
        </p:txBody>
      </p:sp>
    </p:spTree>
    <p:extLst>
      <p:ext uri="{BB962C8B-B14F-4D97-AF65-F5344CB8AC3E}">
        <p14:creationId xmlns:p14="http://schemas.microsoft.com/office/powerpoint/2010/main" val="407758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5</a:t>
            </a:fld>
            <a:endParaRPr lang="en-US" altLang="x-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7736" y="2254565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COPD Definitions</a:t>
            </a:r>
          </a:p>
        </p:txBody>
      </p:sp>
    </p:spTree>
    <p:extLst>
      <p:ext uri="{BB962C8B-B14F-4D97-AF65-F5344CB8AC3E}">
        <p14:creationId xmlns:p14="http://schemas.microsoft.com/office/powerpoint/2010/main" val="427889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Definitions – we can’t even agree on this!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6</a:t>
            </a:fld>
            <a:endParaRPr lang="en-US" alt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GOLD </a:t>
            </a:r>
            <a:r>
              <a:rPr lang="en-US" dirty="0"/>
              <a:t>– “Global Initiative for COP(L)D - Started by NHLBI in 1998 with revisions 2006, 2011, 2017 and 2018</a:t>
            </a:r>
          </a:p>
          <a:p>
            <a:pPr marL="0" indent="0">
              <a:buNone/>
            </a:pPr>
            <a:r>
              <a:rPr lang="en-US" dirty="0"/>
              <a:t>All things COPD – Evidenced-based, a standard.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GOLD COPD Definition </a:t>
            </a:r>
            <a:r>
              <a:rPr lang="en-US" dirty="0"/>
              <a:t>– “a common, preventable, treatable disease characterized by persistent respiratory symptoms and airflow limitation” </a:t>
            </a:r>
            <a:r>
              <a:rPr lang="en-US" dirty="0">
                <a:solidFill>
                  <a:schemeClr val="tx1"/>
                </a:solidFill>
              </a:rPr>
              <a:t>What is airflow limitation?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Spirometry! - FVC/FEV1 ratio of &lt;0.70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CONTROVERSY</a:t>
            </a:r>
          </a:p>
          <a:p>
            <a:pPr marL="0" indent="0">
              <a:buNone/>
            </a:pPr>
            <a:r>
              <a:rPr lang="en-US" dirty="0"/>
              <a:t>ATS/ERS Standard (?) says airflow limitation is defined as an FEV1 below the LLN (not the ratio)</a:t>
            </a:r>
          </a:p>
          <a:p>
            <a:pPr marL="0" indent="0">
              <a:buNone/>
            </a:pPr>
            <a:r>
              <a:rPr lang="en-US" dirty="0"/>
              <a:t>Why the difference? The ratio over diagnosis COPD in pts &gt; age 65 and under diagnosis in pts &lt; age 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But there’s more…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0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6" y="2113165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GOLD Criteria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26430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Complex Assessment of Severity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8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2" y="1656932"/>
            <a:ext cx="5800407" cy="29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9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mMRC</a:t>
            </a:r>
            <a:r>
              <a:rPr lang="en-US" dirty="0"/>
              <a:t> and CAT – LOOK but don’t remember!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9</a:t>
            </a:fld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" y="1959526"/>
            <a:ext cx="50006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75" y="1484362"/>
            <a:ext cx="3490038" cy="28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01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632</Words>
  <Application>Microsoft Office PowerPoint</Application>
  <PresentationFormat>On-screen Show (16:9)</PresentationFormat>
  <Paragraphs>213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1_Office Theme</vt:lpstr>
      <vt:lpstr>2_Office Theme</vt:lpstr>
      <vt:lpstr>3_Office Theme</vt:lpstr>
      <vt:lpstr>Population Health for COPD </vt:lpstr>
      <vt:lpstr>PowerPoint Presentation</vt:lpstr>
      <vt:lpstr> New Patient</vt:lpstr>
      <vt:lpstr>PowerPoint Presentation</vt:lpstr>
      <vt:lpstr>COPD Definitions</vt:lpstr>
      <vt:lpstr>COPD Definitions – we can’t even agree on this!</vt:lpstr>
      <vt:lpstr>GOLD Criteria</vt:lpstr>
      <vt:lpstr>GOLD Complex Assessment of Severity</vt:lpstr>
      <vt:lpstr>mMRC and CAT – LOOK but don’t remember!</vt:lpstr>
      <vt:lpstr>Complex Assessment of Severity – Why? </vt:lpstr>
      <vt:lpstr>PowerPoint Presentation</vt:lpstr>
      <vt:lpstr>PowerPoint Presentation</vt:lpstr>
      <vt:lpstr>…much more to do for this patient!</vt:lpstr>
      <vt:lpstr>The SCOPE of the Problem of COPD at Scale  </vt:lpstr>
      <vt:lpstr>SCOPE</vt:lpstr>
      <vt:lpstr>SCOPE - IUHP</vt:lpstr>
      <vt:lpstr>SCOPE - IUHP</vt:lpstr>
      <vt:lpstr>SCOPE - IUHP</vt:lpstr>
      <vt:lpstr>Venn Diagram Prioritizes n=430 members for COPD Complex Care Management</vt:lpstr>
      <vt:lpstr>There is still so much more to do for THESE patients!</vt:lpstr>
      <vt:lpstr>PowerPoint Presentation</vt:lpstr>
      <vt:lpstr>That’s “why” Population Health!</vt:lpstr>
      <vt:lpstr> Our Vision for the unique role for Pulmonary Rehab  and Pop Health for COPD… </vt:lpstr>
      <vt:lpstr>COPD Population Health Program Map</vt:lpstr>
      <vt:lpstr>PowerPoint Presentation</vt:lpstr>
      <vt:lpstr>Interventions</vt:lpstr>
      <vt:lpstr>PowerPoint Presentation</vt:lpstr>
      <vt:lpstr>It starts with Pulmonary Rehabilitation.</vt:lpstr>
      <vt:lpstr>PowerPoint Presentation</vt:lpstr>
      <vt:lpstr>PowerPoint Presentation</vt:lpstr>
      <vt:lpstr>Page 18...</vt:lpstr>
      <vt:lpstr>Page 18...</vt:lpstr>
      <vt:lpstr>Back to page 18…</vt:lpstr>
      <vt:lpstr>PowerPoint Presentation</vt:lpstr>
      <vt:lpstr>PowerPoint Presentation</vt:lpstr>
      <vt:lpstr>PowerPoint Presentation</vt:lpstr>
      <vt:lpstr>PowerPoint Presentation</vt:lpstr>
      <vt:lpstr>Marc Rovner, MD,  Medical Director </vt:lpstr>
      <vt:lpstr>Partners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Rovner,</cp:lastModifiedBy>
  <cp:revision>729</cp:revision>
  <cp:lastPrinted>2019-01-21T19:52:41Z</cp:lastPrinted>
  <dcterms:created xsi:type="dcterms:W3CDTF">2016-12-07T14:20:07Z</dcterms:created>
  <dcterms:modified xsi:type="dcterms:W3CDTF">2019-04-24T10:50:31Z</dcterms:modified>
</cp:coreProperties>
</file>