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2.xml" ContentType="application/xml"/>
  <Override PartName="/customXml/itemProps1.xml" ContentType="application/vnd.openxmlformats-officedocument.customXmlProperties+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item3.xml" ContentType="application/xml"/>
  <Override PartName="/customXml/itemProps2.xml" ContentType="application/vnd.openxmlformats-officedocument.customXmlProperties+xml"/>
  <Override PartName="/customXml/itemProps3.xml" ContentType="application/vnd.openxmlformats-officedocument.customXml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media/image9.png" ContentType="image/png"/>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19.png" ContentType="image/png"/>
  <Override PartName="/ppt/media/image13.jpeg" ContentType="image/jpeg"/>
  <Override PartName="/ppt/media/image29.png" ContentType="image/png"/>
  <Override PartName="/ppt/media/image14.jpeg" ContentType="image/jpeg"/>
  <Override PartName="/ppt/media/image15.png" ContentType="image/png"/>
  <Override PartName="/ppt/media/image16.png" ContentType="image/png"/>
  <Override PartName="/ppt/media/image17.png" ContentType="image/png"/>
  <Override PartName="/ppt/media/image18.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2192000" cy="6858000"/>
  <p:notesSz cx="7010400" cy="9296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en-US" sz="1800" spc="-1" strike="noStrike">
                <a:solidFill>
                  <a:srgbClr val="000000"/>
                </a:solidFill>
                <a:latin typeface="Aptos"/>
              </a:rPr>
              <a:t>Click to move the slide</a:t>
            </a:r>
            <a:endParaRPr b="0" lang="en-US" sz="1800" spc="-1" strike="noStrike">
              <a:solidFill>
                <a:srgbClr val="000000"/>
              </a:solidFill>
              <a:latin typeface="Aptos"/>
            </a:endParaRPr>
          </a:p>
        </p:txBody>
      </p:sp>
      <p:sp>
        <p:nvSpPr>
          <p:cNvPr id="124"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125"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126"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127"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128"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185FD580-A47A-4CAD-B020-13F59F47D285}"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PlaceHolder 1"/>
          <p:cNvSpPr>
            <a:spLocks noGrp="1"/>
          </p:cNvSpPr>
          <p:nvPr>
            <p:ph type="sldImg"/>
          </p:nvPr>
        </p:nvSpPr>
        <p:spPr>
          <a:xfrm>
            <a:off x="717480" y="1162080"/>
            <a:ext cx="5574960" cy="3136680"/>
          </a:xfrm>
          <a:prstGeom prst="rect">
            <a:avLst/>
          </a:prstGeom>
        </p:spPr>
      </p:sp>
      <p:sp>
        <p:nvSpPr>
          <p:cNvPr id="481"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482"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E4C828B6-9B18-4632-B27F-6067865973CF}"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7" name="PlaceHolder 1"/>
          <p:cNvSpPr>
            <a:spLocks noGrp="1"/>
          </p:cNvSpPr>
          <p:nvPr>
            <p:ph type="sldImg"/>
          </p:nvPr>
        </p:nvSpPr>
        <p:spPr>
          <a:xfrm>
            <a:off x="717480" y="1162080"/>
            <a:ext cx="5574960" cy="3136680"/>
          </a:xfrm>
          <a:prstGeom prst="rect">
            <a:avLst/>
          </a:prstGeom>
        </p:spPr>
      </p:sp>
      <p:sp>
        <p:nvSpPr>
          <p:cNvPr id="508"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09"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68FF3E61-6EB1-40B6-BCF2-5999BF74CCCE}"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PlaceHolder 1"/>
          <p:cNvSpPr>
            <a:spLocks noGrp="1"/>
          </p:cNvSpPr>
          <p:nvPr>
            <p:ph type="sldImg"/>
          </p:nvPr>
        </p:nvSpPr>
        <p:spPr>
          <a:xfrm>
            <a:off x="717480" y="1162080"/>
            <a:ext cx="5574960" cy="3136680"/>
          </a:xfrm>
          <a:prstGeom prst="rect">
            <a:avLst/>
          </a:prstGeom>
        </p:spPr>
      </p:sp>
      <p:sp>
        <p:nvSpPr>
          <p:cNvPr id="511"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12"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A95D3115-5F9F-46D9-84CC-379A2CEAED60}"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3" name="PlaceHolder 1"/>
          <p:cNvSpPr>
            <a:spLocks noGrp="1"/>
          </p:cNvSpPr>
          <p:nvPr>
            <p:ph type="sldImg"/>
          </p:nvPr>
        </p:nvSpPr>
        <p:spPr>
          <a:xfrm>
            <a:off x="717480" y="1162080"/>
            <a:ext cx="5574960" cy="3136680"/>
          </a:xfrm>
          <a:prstGeom prst="rect">
            <a:avLst/>
          </a:prstGeom>
        </p:spPr>
      </p:sp>
      <p:sp>
        <p:nvSpPr>
          <p:cNvPr id="514"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15"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F5D1553A-5BCD-4102-BE9E-05DB6E1CEBB2}"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PlaceHolder 1"/>
          <p:cNvSpPr>
            <a:spLocks noGrp="1"/>
          </p:cNvSpPr>
          <p:nvPr>
            <p:ph type="sldImg"/>
          </p:nvPr>
        </p:nvSpPr>
        <p:spPr>
          <a:xfrm>
            <a:off x="717480" y="1162080"/>
            <a:ext cx="5574960" cy="3136680"/>
          </a:xfrm>
          <a:prstGeom prst="rect">
            <a:avLst/>
          </a:prstGeom>
        </p:spPr>
      </p:sp>
      <p:sp>
        <p:nvSpPr>
          <p:cNvPr id="517"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18"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D314BC70-D2B8-41B2-BE02-A91039FFA21E}"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9" name="PlaceHolder 1"/>
          <p:cNvSpPr>
            <a:spLocks noGrp="1"/>
          </p:cNvSpPr>
          <p:nvPr>
            <p:ph type="sldImg"/>
          </p:nvPr>
        </p:nvSpPr>
        <p:spPr>
          <a:xfrm>
            <a:off x="717480" y="1162080"/>
            <a:ext cx="5574960" cy="3136680"/>
          </a:xfrm>
          <a:prstGeom prst="rect">
            <a:avLst/>
          </a:prstGeom>
        </p:spPr>
      </p:sp>
      <p:sp>
        <p:nvSpPr>
          <p:cNvPr id="520"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21"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1BB236C2-AF02-48B3-AF00-ED371E9A2B23}"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PlaceHolder 1"/>
          <p:cNvSpPr>
            <a:spLocks noGrp="1"/>
          </p:cNvSpPr>
          <p:nvPr>
            <p:ph type="sldImg"/>
          </p:nvPr>
        </p:nvSpPr>
        <p:spPr>
          <a:xfrm>
            <a:off x="717480" y="1162080"/>
            <a:ext cx="5574960" cy="3136680"/>
          </a:xfrm>
          <a:prstGeom prst="rect">
            <a:avLst/>
          </a:prstGeom>
        </p:spPr>
      </p:sp>
      <p:sp>
        <p:nvSpPr>
          <p:cNvPr id="523" name="PlaceHolder 2"/>
          <p:cNvSpPr>
            <a:spLocks noGrp="1"/>
          </p:cNvSpPr>
          <p:nvPr>
            <p:ph type="body"/>
          </p:nvPr>
        </p:nvSpPr>
        <p:spPr>
          <a:xfrm>
            <a:off x="700920" y="4473720"/>
            <a:ext cx="5608080" cy="3660120"/>
          </a:xfrm>
          <a:prstGeom prst="rect">
            <a:avLst/>
          </a:prstGeom>
        </p:spPr>
        <p:txBody>
          <a:bodyPr lIns="93240" rIns="93240" tIns="46440" bIns="46440">
            <a:noAutofit/>
          </a:bodyPr>
          <a:p>
            <a:pPr>
              <a:lnSpc>
                <a:spcPct val="100000"/>
              </a:lnSpc>
              <a:spcBef>
                <a:spcPts val="201"/>
              </a:spcBef>
            </a:pPr>
            <a:r>
              <a:rPr b="1" lang="en-US" sz="1800" spc="-1" strike="noStrike">
                <a:solidFill>
                  <a:srgbClr val="0f4761"/>
                </a:solidFill>
                <a:latin typeface="Helvetica Neue"/>
                <a:ea typeface="Aptos"/>
              </a:rPr>
              <a:t>Considerations for IMT in COPD</a:t>
            </a:r>
            <a:endParaRPr b="0" lang="en-US" sz="1800" spc="-1" strike="noStrike">
              <a:latin typeface="Arial"/>
            </a:endParaRPr>
          </a:p>
          <a:p>
            <a:pPr>
              <a:lnSpc>
                <a:spcPct val="100000"/>
              </a:lnSpc>
              <a:spcBef>
                <a:spcPts val="201"/>
              </a:spcBef>
            </a:pPr>
            <a:r>
              <a:rPr b="1" lang="en-US" sz="1800" spc="-1" strike="noStrike">
                <a:solidFill>
                  <a:srgbClr val="0a2f40"/>
                </a:solidFill>
                <a:latin typeface="Helvetica Neue"/>
                <a:ea typeface="Aptos"/>
              </a:rPr>
              <a:t> </a:t>
            </a:r>
            <a:endParaRPr b="0" lang="en-US" sz="1800" spc="-1" strike="noStrike">
              <a:latin typeface="Arial"/>
            </a:endParaRPr>
          </a:p>
          <a:p>
            <a:pPr>
              <a:lnSpc>
                <a:spcPct val="100000"/>
              </a:lnSpc>
              <a:spcBef>
                <a:spcPts val="201"/>
              </a:spcBef>
            </a:pPr>
            <a:r>
              <a:rPr b="1" lang="en-US" sz="1800" spc="-1" strike="noStrike">
                <a:solidFill>
                  <a:srgbClr val="0a2f40"/>
                </a:solidFill>
                <a:latin typeface="Helvetica Neue"/>
                <a:ea typeface="Aptos"/>
              </a:rPr>
              <a:t>Patient Prioritization:</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PR participants with weak inspiratory muscles- Maximum Inspiratory Pressure</a:t>
            </a:r>
            <a:r>
              <a:rPr b="0" lang="en-US" sz="1800" spc="-1" strike="noStrike">
                <a:solidFill>
                  <a:srgbClr val="000000"/>
                </a:solidFill>
                <a:latin typeface="Times New Roman"/>
                <a:ea typeface="Times New Roman"/>
              </a:rPr>
              <a:t> </a:t>
            </a:r>
            <a:r>
              <a:rPr b="0" lang="en-US" sz="1800" spc="-1" strike="noStrike">
                <a:solidFill>
                  <a:srgbClr val="000000"/>
                </a:solidFill>
                <a:latin typeface="Aptos"/>
                <a:ea typeface="Aptos"/>
              </a:rPr>
              <a:t> (MIP) &lt; 70% predicted</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Patients with dyspnea as their main limiting factor</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Motivated individuals aiming to maximize rehab benefits</a:t>
            </a:r>
            <a:endParaRPr b="0" lang="en-US" sz="1800" spc="-1" strike="noStrike">
              <a:latin typeface="Arial"/>
            </a:endParaRPr>
          </a:p>
          <a:p>
            <a:pPr>
              <a:lnSpc>
                <a:spcPct val="100000"/>
              </a:lnSpc>
              <a:spcBef>
                <a:spcPts val="201"/>
              </a:spcBef>
            </a:pPr>
            <a:r>
              <a:rPr b="1" lang="en-US" sz="1800" spc="-1" strike="noStrike">
                <a:solidFill>
                  <a:srgbClr val="0a2f40"/>
                </a:solidFill>
                <a:latin typeface="Helvetica Neue"/>
                <a:ea typeface="Aptos"/>
              </a:rPr>
              <a:t> </a:t>
            </a:r>
            <a:endParaRPr b="0" lang="en-US" sz="1800" spc="-1" strike="noStrike">
              <a:latin typeface="Arial"/>
            </a:endParaRPr>
          </a:p>
          <a:p>
            <a:pPr>
              <a:lnSpc>
                <a:spcPct val="100000"/>
              </a:lnSpc>
              <a:spcBef>
                <a:spcPts val="201"/>
              </a:spcBef>
            </a:pPr>
            <a:r>
              <a:rPr b="1" lang="en-US" sz="1800" spc="-1" strike="noStrike">
                <a:solidFill>
                  <a:srgbClr val="0a2f40"/>
                </a:solidFill>
                <a:latin typeface="Helvetica Neue"/>
                <a:ea typeface="Aptos"/>
              </a:rPr>
              <a:t>Protocol Guidelines:</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No definitive best program; common protocols use 30%-50% of MIP</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Typical dosage: 30 breaths, twice daily, for 5-10 minutes</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Encourage full tidal volume and vital capacity inspirations with strong, deep breaths </a:t>
            </a:r>
            <a:endParaRPr b="0" lang="en-US" sz="1800" spc="-1" strike="noStrike">
              <a:latin typeface="Arial"/>
            </a:endParaRPr>
          </a:p>
          <a:p>
            <a:pPr>
              <a:lnSpc>
                <a:spcPct val="120000"/>
              </a:lnSpc>
              <a:spcBef>
                <a:spcPts val="799"/>
              </a:spcBef>
            </a:pPr>
            <a:r>
              <a:rPr b="0" lang="en-US" sz="1800" spc="-1" strike="noStrike">
                <a:solidFill>
                  <a:srgbClr val="000000"/>
                </a:solidFill>
                <a:latin typeface="Aptos"/>
                <a:ea typeface="Aptos"/>
              </a:rPr>
              <a:t> </a:t>
            </a:r>
            <a:endParaRPr b="0" lang="en-US" sz="1800" spc="-1" strike="noStrike">
              <a:latin typeface="Arial"/>
            </a:endParaRPr>
          </a:p>
          <a:p>
            <a:pPr>
              <a:lnSpc>
                <a:spcPct val="100000"/>
              </a:lnSpc>
              <a:spcBef>
                <a:spcPts val="201"/>
              </a:spcBef>
            </a:pPr>
            <a:r>
              <a:rPr b="1" lang="en-US" sz="1800" spc="-1" strike="noStrike">
                <a:solidFill>
                  <a:srgbClr val="0a2f40"/>
                </a:solidFill>
                <a:latin typeface="Helvetica Neue"/>
                <a:ea typeface="Aptos"/>
              </a:rPr>
              <a:t>Breathing Mechanics &amp; Education:</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Assess the need for rib cage and thoracic spine mobility work</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Teach breathing pattern awareness (diaphragmatic breathing, lateral rib movement, upper chest control)</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Consider bronchodilators and pursed-lip breathing to support exhalation between training breaths</a:t>
            </a:r>
            <a:endParaRPr b="0" lang="en-US" sz="1800" spc="-1" strike="noStrike">
              <a:latin typeface="Arial"/>
            </a:endParaRPr>
          </a:p>
          <a:p>
            <a:pPr>
              <a:lnSpc>
                <a:spcPct val="100000"/>
              </a:lnSpc>
              <a:spcBef>
                <a:spcPts val="201"/>
              </a:spcBef>
            </a:pPr>
            <a:r>
              <a:rPr b="1" lang="en-US" sz="1800" spc="-1" strike="noStrike">
                <a:solidFill>
                  <a:srgbClr val="0a2f40"/>
                </a:solidFill>
                <a:latin typeface="Helvetica Neue"/>
                <a:ea typeface="Aptos"/>
              </a:rPr>
              <a:t> </a:t>
            </a:r>
            <a:endParaRPr b="0" lang="en-US" sz="1800" spc="-1" strike="noStrike">
              <a:latin typeface="Arial"/>
            </a:endParaRPr>
          </a:p>
          <a:p>
            <a:pPr>
              <a:lnSpc>
                <a:spcPct val="100000"/>
              </a:lnSpc>
              <a:spcBef>
                <a:spcPts val="201"/>
              </a:spcBef>
            </a:pPr>
            <a:r>
              <a:rPr b="1" lang="en-US" sz="1800" spc="-1" strike="noStrike">
                <a:solidFill>
                  <a:srgbClr val="0a2f40"/>
                </a:solidFill>
                <a:latin typeface="Helvetica Neue"/>
                <a:ea typeface="Aptos"/>
              </a:rPr>
              <a:t>Integration Into Rehab:</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Can be a stand-alone therapy or part of a PR program</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Initiate before PR for those waiting to start or those with severe deconditioning</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Include in home exercise routines alongside PR</a:t>
            </a:r>
            <a:endParaRPr b="0" lang="en-US" sz="1800" spc="-1" strike="noStrike">
              <a:latin typeface="Arial"/>
            </a:endParaRPr>
          </a:p>
          <a:p>
            <a:pPr>
              <a:lnSpc>
                <a:spcPct val="100000"/>
              </a:lnSpc>
              <a:spcBef>
                <a:spcPts val="201"/>
              </a:spcBef>
            </a:pPr>
            <a:r>
              <a:rPr b="1" lang="en-US" sz="1800" spc="-1" strike="noStrike">
                <a:solidFill>
                  <a:srgbClr val="0a2f40"/>
                </a:solidFill>
                <a:latin typeface="Helvetica Neue"/>
                <a:ea typeface="Aptos"/>
              </a:rPr>
              <a:t> </a:t>
            </a:r>
            <a:endParaRPr b="0" lang="en-US" sz="1800" spc="-1" strike="noStrike">
              <a:latin typeface="Arial"/>
            </a:endParaRPr>
          </a:p>
          <a:p>
            <a:pPr>
              <a:lnSpc>
                <a:spcPct val="100000"/>
              </a:lnSpc>
              <a:spcBef>
                <a:spcPts val="201"/>
              </a:spcBef>
            </a:pPr>
            <a:r>
              <a:rPr b="1" lang="en-US" sz="1800" spc="-1" strike="noStrike">
                <a:solidFill>
                  <a:srgbClr val="0a2f40"/>
                </a:solidFill>
                <a:latin typeface="Helvetica Neue"/>
                <a:ea typeface="Aptos"/>
              </a:rPr>
              <a:t>Outcome Measures:</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Assess dyspnea pre/post and during exercise</a:t>
            </a:r>
            <a:endParaRPr b="0" lang="en-US" sz="1800" spc="-1" strike="noStrike">
              <a:latin typeface="Arial"/>
            </a:endParaRPr>
          </a:p>
          <a:p>
            <a:pPr marL="343080" indent="-342720">
              <a:lnSpc>
                <a:spcPct val="120000"/>
              </a:lnSpc>
              <a:spcBef>
                <a:spcPts val="799"/>
              </a:spcBef>
              <a:buClr>
                <a:srgbClr val="000000"/>
              </a:buClr>
              <a:buFont typeface="Arial"/>
              <a:buChar char="•"/>
            </a:pPr>
            <a:r>
              <a:rPr b="0" lang="en-US" sz="1800" spc="-1" strike="noStrike">
                <a:solidFill>
                  <a:srgbClr val="000000"/>
                </a:solidFill>
                <a:latin typeface="Aptos"/>
                <a:ea typeface="Aptos"/>
              </a:rPr>
              <a:t>Regular inspiratory muscle testing to track progress</a:t>
            </a:r>
            <a:endParaRPr b="0" lang="en-US" sz="1800" spc="-1" strike="noStrike">
              <a:latin typeface="Arial"/>
            </a:endParaRPr>
          </a:p>
          <a:p>
            <a:pPr>
              <a:lnSpc>
                <a:spcPct val="100000"/>
              </a:lnSpc>
            </a:pPr>
            <a:r>
              <a:rPr b="0" lang="en-US" sz="1800" spc="-1" strike="noStrike">
                <a:solidFill>
                  <a:srgbClr val="000000"/>
                </a:solidFill>
                <a:latin typeface="Times New Roman"/>
                <a:ea typeface="Arial Unicode MS"/>
              </a:rPr>
              <a:t> </a:t>
            </a:r>
            <a:r>
              <a:rPr b="0" lang="en-US" sz="1800" spc="-1" strike="noStrike">
                <a:solidFill>
                  <a:srgbClr val="000000"/>
                </a:solidFill>
                <a:latin typeface="Times New Roman"/>
                <a:ea typeface="Arial Unicode MS"/>
              </a:rPr>
              <a:t>define</a:t>
            </a:r>
            <a:endParaRPr b="0" lang="en-US" sz="1800" spc="-1" strike="noStrike">
              <a:latin typeface="Arial"/>
            </a:endParaRPr>
          </a:p>
          <a:p>
            <a:pPr>
              <a:lnSpc>
                <a:spcPct val="100000"/>
              </a:lnSpc>
            </a:pPr>
            <a:endParaRPr b="0" lang="en-US" sz="1800" spc="-1" strike="noStrike">
              <a:latin typeface="Arial"/>
            </a:endParaRPr>
          </a:p>
        </p:txBody>
      </p:sp>
      <p:sp>
        <p:nvSpPr>
          <p:cNvPr id="524"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F4FA4E26-1F86-4B70-B460-16FB221184D0}"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5" name="PlaceHolder 1"/>
          <p:cNvSpPr>
            <a:spLocks noGrp="1"/>
          </p:cNvSpPr>
          <p:nvPr>
            <p:ph type="sldImg"/>
          </p:nvPr>
        </p:nvSpPr>
        <p:spPr>
          <a:xfrm>
            <a:off x="717480" y="1162080"/>
            <a:ext cx="5574960" cy="3136680"/>
          </a:xfrm>
          <a:prstGeom prst="rect">
            <a:avLst/>
          </a:prstGeom>
        </p:spPr>
      </p:sp>
      <p:sp>
        <p:nvSpPr>
          <p:cNvPr id="526"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27"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612ABB4A-CD23-4A2A-B54A-3CE4A030C69F}"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8" name="PlaceHolder 1"/>
          <p:cNvSpPr>
            <a:spLocks noGrp="1"/>
          </p:cNvSpPr>
          <p:nvPr>
            <p:ph type="sldImg"/>
          </p:nvPr>
        </p:nvSpPr>
        <p:spPr>
          <a:xfrm>
            <a:off x="717480" y="1162080"/>
            <a:ext cx="5574960" cy="3136680"/>
          </a:xfrm>
          <a:prstGeom prst="rect">
            <a:avLst/>
          </a:prstGeom>
        </p:spPr>
      </p:sp>
      <p:sp>
        <p:nvSpPr>
          <p:cNvPr id="529"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30"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224788B1-CB8C-411A-8957-A333F01BBEDD}"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1" name="PlaceHolder 1"/>
          <p:cNvSpPr>
            <a:spLocks noGrp="1"/>
          </p:cNvSpPr>
          <p:nvPr>
            <p:ph type="sldImg"/>
          </p:nvPr>
        </p:nvSpPr>
        <p:spPr>
          <a:xfrm>
            <a:off x="717480" y="1162080"/>
            <a:ext cx="5574960" cy="3136680"/>
          </a:xfrm>
          <a:prstGeom prst="rect">
            <a:avLst/>
          </a:prstGeom>
        </p:spPr>
      </p:sp>
      <p:sp>
        <p:nvSpPr>
          <p:cNvPr id="532"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33"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91F87233-4C05-44DB-AA21-A57186B0602B}"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4" name="PlaceHolder 1"/>
          <p:cNvSpPr>
            <a:spLocks noGrp="1"/>
          </p:cNvSpPr>
          <p:nvPr>
            <p:ph type="sldImg"/>
          </p:nvPr>
        </p:nvSpPr>
        <p:spPr>
          <a:xfrm>
            <a:off x="717480" y="1162080"/>
            <a:ext cx="5574960" cy="3136680"/>
          </a:xfrm>
          <a:prstGeom prst="rect">
            <a:avLst/>
          </a:prstGeom>
        </p:spPr>
      </p:sp>
      <p:sp>
        <p:nvSpPr>
          <p:cNvPr id="535"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36"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F323AD9E-04D6-4826-B57B-12906E813758}"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PlaceHolder 1"/>
          <p:cNvSpPr>
            <a:spLocks noGrp="1"/>
          </p:cNvSpPr>
          <p:nvPr>
            <p:ph type="sldImg"/>
          </p:nvPr>
        </p:nvSpPr>
        <p:spPr>
          <a:xfrm>
            <a:off x="717480" y="1162080"/>
            <a:ext cx="5574960" cy="3136680"/>
          </a:xfrm>
          <a:prstGeom prst="rect">
            <a:avLst/>
          </a:prstGeom>
        </p:spPr>
      </p:sp>
      <p:sp>
        <p:nvSpPr>
          <p:cNvPr id="484"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485"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E9E52C80-14A4-4565-8E90-62D79B0FE5B3}"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7" name="PlaceHolder 1"/>
          <p:cNvSpPr>
            <a:spLocks noGrp="1"/>
          </p:cNvSpPr>
          <p:nvPr>
            <p:ph type="sldImg"/>
          </p:nvPr>
        </p:nvSpPr>
        <p:spPr>
          <a:xfrm>
            <a:off x="717480" y="1162080"/>
            <a:ext cx="5574960" cy="3136680"/>
          </a:xfrm>
          <a:prstGeom prst="rect">
            <a:avLst/>
          </a:prstGeom>
        </p:spPr>
      </p:sp>
      <p:sp>
        <p:nvSpPr>
          <p:cNvPr id="538"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39"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2F3DAB18-B163-482E-B48A-A47D8284CEE0}"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PlaceHolder 1"/>
          <p:cNvSpPr>
            <a:spLocks noGrp="1"/>
          </p:cNvSpPr>
          <p:nvPr>
            <p:ph type="sldImg"/>
          </p:nvPr>
        </p:nvSpPr>
        <p:spPr>
          <a:xfrm>
            <a:off x="717480" y="1162080"/>
            <a:ext cx="5574960" cy="3136680"/>
          </a:xfrm>
          <a:prstGeom prst="rect">
            <a:avLst/>
          </a:prstGeom>
        </p:spPr>
      </p:sp>
      <p:sp>
        <p:nvSpPr>
          <p:cNvPr id="541"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42"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1A384DF7-6F68-4627-9896-03587949E8B0}"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PlaceHolder 1"/>
          <p:cNvSpPr>
            <a:spLocks noGrp="1"/>
          </p:cNvSpPr>
          <p:nvPr>
            <p:ph type="sldImg"/>
          </p:nvPr>
        </p:nvSpPr>
        <p:spPr>
          <a:xfrm>
            <a:off x="717480" y="1162080"/>
            <a:ext cx="5574960" cy="3136680"/>
          </a:xfrm>
          <a:prstGeom prst="rect">
            <a:avLst/>
          </a:prstGeom>
        </p:spPr>
      </p:sp>
      <p:sp>
        <p:nvSpPr>
          <p:cNvPr id="544"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45"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11B18E2A-13E7-4575-A026-ADAF3BC37536}"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6" name="PlaceHolder 1"/>
          <p:cNvSpPr>
            <a:spLocks noGrp="1"/>
          </p:cNvSpPr>
          <p:nvPr>
            <p:ph type="sldImg"/>
          </p:nvPr>
        </p:nvSpPr>
        <p:spPr>
          <a:xfrm>
            <a:off x="717480" y="1162080"/>
            <a:ext cx="5574960" cy="3136680"/>
          </a:xfrm>
          <a:prstGeom prst="rect">
            <a:avLst/>
          </a:prstGeom>
        </p:spPr>
      </p:sp>
      <p:sp>
        <p:nvSpPr>
          <p:cNvPr id="547"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48"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C87D4FAB-7FA1-475B-B199-1A5E09F9AD69}"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PlaceHolder 1"/>
          <p:cNvSpPr>
            <a:spLocks noGrp="1"/>
          </p:cNvSpPr>
          <p:nvPr>
            <p:ph type="sldImg"/>
          </p:nvPr>
        </p:nvSpPr>
        <p:spPr>
          <a:xfrm>
            <a:off x="717480" y="1162080"/>
            <a:ext cx="5574960" cy="3136680"/>
          </a:xfrm>
          <a:prstGeom prst="rect">
            <a:avLst/>
          </a:prstGeom>
        </p:spPr>
      </p:sp>
      <p:sp>
        <p:nvSpPr>
          <p:cNvPr id="550"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51"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CAE25259-8A0A-4B2F-83CE-95B4520FE4C5}"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2" name="PlaceHolder 1"/>
          <p:cNvSpPr>
            <a:spLocks noGrp="1"/>
          </p:cNvSpPr>
          <p:nvPr>
            <p:ph type="sldImg"/>
          </p:nvPr>
        </p:nvSpPr>
        <p:spPr>
          <a:xfrm>
            <a:off x="717480" y="1162080"/>
            <a:ext cx="5574960" cy="3136680"/>
          </a:xfrm>
          <a:prstGeom prst="rect">
            <a:avLst/>
          </a:prstGeom>
        </p:spPr>
      </p:sp>
      <p:sp>
        <p:nvSpPr>
          <p:cNvPr id="553"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54"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21FF9149-FB14-4E0C-AC25-7DC6F594FF69}"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5" name="PlaceHolder 1"/>
          <p:cNvSpPr>
            <a:spLocks noGrp="1"/>
          </p:cNvSpPr>
          <p:nvPr>
            <p:ph type="sldImg"/>
          </p:nvPr>
        </p:nvSpPr>
        <p:spPr>
          <a:xfrm>
            <a:off x="717480" y="1162080"/>
            <a:ext cx="5574960" cy="3136680"/>
          </a:xfrm>
          <a:prstGeom prst="rect">
            <a:avLst/>
          </a:prstGeom>
        </p:spPr>
      </p:sp>
      <p:sp>
        <p:nvSpPr>
          <p:cNvPr id="556"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57"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FDFEEEF0-787C-4902-84B2-BB0A1384A8AC}"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PlaceHolder 1"/>
          <p:cNvSpPr>
            <a:spLocks noGrp="1"/>
          </p:cNvSpPr>
          <p:nvPr>
            <p:ph type="sldImg"/>
          </p:nvPr>
        </p:nvSpPr>
        <p:spPr>
          <a:xfrm>
            <a:off x="717480" y="1162080"/>
            <a:ext cx="5574960" cy="3136680"/>
          </a:xfrm>
          <a:prstGeom prst="rect">
            <a:avLst/>
          </a:prstGeom>
        </p:spPr>
      </p:sp>
      <p:sp>
        <p:nvSpPr>
          <p:cNvPr id="559"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60"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C9E84C15-A8F1-4DFB-8679-FF06D02A9565}"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1" name="PlaceHolder 1"/>
          <p:cNvSpPr>
            <a:spLocks noGrp="1"/>
          </p:cNvSpPr>
          <p:nvPr>
            <p:ph type="sldImg"/>
          </p:nvPr>
        </p:nvSpPr>
        <p:spPr>
          <a:xfrm>
            <a:off x="717480" y="1162080"/>
            <a:ext cx="5574960" cy="3136680"/>
          </a:xfrm>
          <a:prstGeom prst="rect">
            <a:avLst/>
          </a:prstGeom>
        </p:spPr>
      </p:sp>
      <p:sp>
        <p:nvSpPr>
          <p:cNvPr id="562"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63"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9386C4E3-7F8D-4E72-9EAF-D3AFBF813CF7}"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PlaceHolder 1"/>
          <p:cNvSpPr>
            <a:spLocks noGrp="1"/>
          </p:cNvSpPr>
          <p:nvPr>
            <p:ph type="sldImg"/>
          </p:nvPr>
        </p:nvSpPr>
        <p:spPr>
          <a:xfrm>
            <a:off x="717480" y="1162080"/>
            <a:ext cx="5574960" cy="3136680"/>
          </a:xfrm>
          <a:prstGeom prst="rect">
            <a:avLst/>
          </a:prstGeom>
        </p:spPr>
      </p:sp>
      <p:sp>
        <p:nvSpPr>
          <p:cNvPr id="565"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66"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147D7315-BA1F-48D7-BFE3-A48326BB4245}"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PlaceHolder 1"/>
          <p:cNvSpPr>
            <a:spLocks noGrp="1"/>
          </p:cNvSpPr>
          <p:nvPr>
            <p:ph type="sldImg"/>
          </p:nvPr>
        </p:nvSpPr>
        <p:spPr>
          <a:xfrm>
            <a:off x="717480" y="1162080"/>
            <a:ext cx="5574960" cy="3136680"/>
          </a:xfrm>
          <a:prstGeom prst="rect">
            <a:avLst/>
          </a:prstGeom>
        </p:spPr>
      </p:sp>
      <p:sp>
        <p:nvSpPr>
          <p:cNvPr id="487"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488"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C814619C-AF44-46B0-B14A-6C597D205B45}"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PlaceHolder 1"/>
          <p:cNvSpPr>
            <a:spLocks noGrp="1"/>
          </p:cNvSpPr>
          <p:nvPr>
            <p:ph type="sldImg"/>
          </p:nvPr>
        </p:nvSpPr>
        <p:spPr>
          <a:xfrm>
            <a:off x="717480" y="1162080"/>
            <a:ext cx="5574960" cy="3136680"/>
          </a:xfrm>
          <a:prstGeom prst="rect">
            <a:avLst/>
          </a:prstGeom>
        </p:spPr>
      </p:sp>
      <p:sp>
        <p:nvSpPr>
          <p:cNvPr id="568"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69"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5E6A1E6A-5FAE-41F5-8B10-2923086F8B63}"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PlaceHolder 1"/>
          <p:cNvSpPr>
            <a:spLocks noGrp="1"/>
          </p:cNvSpPr>
          <p:nvPr>
            <p:ph type="sldImg"/>
          </p:nvPr>
        </p:nvSpPr>
        <p:spPr>
          <a:xfrm>
            <a:off x="717480" y="1162080"/>
            <a:ext cx="5574960" cy="3136680"/>
          </a:xfrm>
          <a:prstGeom prst="rect">
            <a:avLst/>
          </a:prstGeom>
        </p:spPr>
      </p:sp>
      <p:sp>
        <p:nvSpPr>
          <p:cNvPr id="490"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491"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F9F3CDDC-18E2-43D7-96BF-A0F687C33E81}"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PlaceHolder 1"/>
          <p:cNvSpPr>
            <a:spLocks noGrp="1"/>
          </p:cNvSpPr>
          <p:nvPr>
            <p:ph type="sldImg"/>
          </p:nvPr>
        </p:nvSpPr>
        <p:spPr>
          <a:xfrm>
            <a:off x="717480" y="1162080"/>
            <a:ext cx="5574960" cy="3136680"/>
          </a:xfrm>
          <a:prstGeom prst="rect">
            <a:avLst/>
          </a:prstGeom>
        </p:spPr>
      </p:sp>
      <p:sp>
        <p:nvSpPr>
          <p:cNvPr id="493" name="PlaceHolder 2"/>
          <p:cNvSpPr>
            <a:spLocks noGrp="1"/>
          </p:cNvSpPr>
          <p:nvPr>
            <p:ph type="body"/>
          </p:nvPr>
        </p:nvSpPr>
        <p:spPr>
          <a:xfrm>
            <a:off x="700920" y="4473720"/>
            <a:ext cx="5608080" cy="3660120"/>
          </a:xfrm>
          <a:prstGeom prst="rect">
            <a:avLst/>
          </a:prstGeom>
        </p:spPr>
        <p:txBody>
          <a:bodyPr lIns="93240" rIns="93240" tIns="46440" bIns="46440">
            <a:noAutofit/>
          </a:bodyPr>
          <a:p>
            <a:pPr marL="465840" indent="-349200">
              <a:lnSpc>
                <a:spcPct val="115000"/>
              </a:lnSpc>
              <a:spcBef>
                <a:spcPts val="408"/>
              </a:spcBef>
              <a:buClr>
                <a:srgbClr val="000000"/>
              </a:buClr>
              <a:buFont typeface="Arial"/>
              <a:buChar char="●"/>
            </a:pPr>
            <a:r>
              <a:rPr b="0" lang="en-US" sz="2000" spc="-1" strike="noStrike">
                <a:solidFill>
                  <a:srgbClr val="595959"/>
                </a:solidFill>
                <a:latin typeface="Arial"/>
              </a:rPr>
              <a:t>Warms, </a:t>
            </a:r>
            <a:r>
              <a:rPr b="1" lang="en-US" sz="2000" spc="-1" strike="noStrike">
                <a:solidFill>
                  <a:srgbClr val="595959"/>
                </a:solidFill>
                <a:latin typeface="Arial"/>
              </a:rPr>
              <a:t>filters</a:t>
            </a:r>
            <a:r>
              <a:rPr b="0" lang="en-US" sz="2000" spc="-1" strike="noStrike">
                <a:solidFill>
                  <a:srgbClr val="595959"/>
                </a:solidFill>
                <a:latin typeface="Arial"/>
              </a:rPr>
              <a:t>, humidifies air (less dehydration)</a:t>
            </a:r>
            <a:endParaRPr b="0" lang="en-US" sz="2000" spc="-1" strike="noStrike">
              <a:latin typeface="Arial"/>
            </a:endParaRPr>
          </a:p>
          <a:p>
            <a:pPr marL="465840" indent="-349200">
              <a:lnSpc>
                <a:spcPct val="115000"/>
              </a:lnSpc>
              <a:spcBef>
                <a:spcPts val="408"/>
              </a:spcBef>
              <a:buClr>
                <a:srgbClr val="000000"/>
              </a:buClr>
              <a:buFont typeface="Arial"/>
              <a:buChar char="●"/>
            </a:pPr>
            <a:r>
              <a:rPr b="0" lang="en-US" sz="2000" spc="-1" strike="noStrike">
                <a:solidFill>
                  <a:srgbClr val="595959"/>
                </a:solidFill>
                <a:latin typeface="Arial"/>
              </a:rPr>
              <a:t>10-20% greater oxygen uptake than mouth breathing</a:t>
            </a:r>
            <a:endParaRPr b="0" lang="en-US" sz="2000" spc="-1" strike="noStrike">
              <a:latin typeface="Arial"/>
            </a:endParaRPr>
          </a:p>
          <a:p>
            <a:pPr marL="465840" indent="-349200">
              <a:lnSpc>
                <a:spcPct val="115000"/>
              </a:lnSpc>
              <a:spcBef>
                <a:spcPts val="408"/>
              </a:spcBef>
              <a:buClr>
                <a:srgbClr val="000000"/>
              </a:buClr>
              <a:buFont typeface="Arial"/>
              <a:buChar char="●"/>
            </a:pPr>
            <a:r>
              <a:rPr b="0" lang="en-US" sz="2000" spc="-1" strike="noStrike">
                <a:solidFill>
                  <a:srgbClr val="595959"/>
                </a:solidFill>
                <a:latin typeface="Arial"/>
              </a:rPr>
              <a:t>Reduces stress, calms the nervous system, mental clarity</a:t>
            </a:r>
            <a:endParaRPr b="0" lang="en-US" sz="2000" spc="-1" strike="noStrike">
              <a:latin typeface="Arial"/>
            </a:endParaRPr>
          </a:p>
          <a:p>
            <a:pPr marL="465840" indent="-349200">
              <a:lnSpc>
                <a:spcPct val="115000"/>
              </a:lnSpc>
              <a:spcBef>
                <a:spcPts val="408"/>
              </a:spcBef>
              <a:buClr>
                <a:srgbClr val="000000"/>
              </a:buClr>
              <a:buFont typeface="Arial"/>
              <a:buChar char="●"/>
            </a:pPr>
            <a:r>
              <a:rPr b="0" lang="en-US" sz="2000" spc="-1" strike="noStrike">
                <a:solidFill>
                  <a:srgbClr val="595959"/>
                </a:solidFill>
                <a:latin typeface="Arial"/>
              </a:rPr>
              <a:t>Can decrease blood pressure</a:t>
            </a:r>
            <a:endParaRPr b="0" lang="en-US" sz="2000" spc="-1" strike="noStrike">
              <a:latin typeface="Arial"/>
            </a:endParaRPr>
          </a:p>
          <a:p>
            <a:pPr marL="465840" indent="-349200">
              <a:lnSpc>
                <a:spcPct val="115000"/>
              </a:lnSpc>
              <a:spcBef>
                <a:spcPts val="408"/>
              </a:spcBef>
              <a:buClr>
                <a:srgbClr val="000000"/>
              </a:buClr>
              <a:buFont typeface="Arial"/>
              <a:buChar char="●"/>
            </a:pPr>
            <a:r>
              <a:rPr b="0" lang="en-US" sz="2000" spc="-1" strike="noStrike">
                <a:solidFill>
                  <a:srgbClr val="595959"/>
                </a:solidFill>
                <a:latin typeface="Arial"/>
              </a:rPr>
              <a:t>Produces Nitric Oxide</a:t>
            </a:r>
            <a:endParaRPr b="0" lang="en-US" sz="2000" spc="-1" strike="noStrike">
              <a:latin typeface="Arial"/>
            </a:endParaRPr>
          </a:p>
          <a:p>
            <a:pPr marL="465840" indent="-349200">
              <a:lnSpc>
                <a:spcPct val="115000"/>
              </a:lnSpc>
              <a:spcBef>
                <a:spcPts val="408"/>
              </a:spcBef>
              <a:buClr>
                <a:srgbClr val="000000"/>
              </a:buClr>
              <a:buFont typeface="Arial"/>
              <a:buChar char="●"/>
            </a:pPr>
            <a:r>
              <a:rPr b="0" lang="en-US" sz="2000" spc="-1" strike="noStrike">
                <a:solidFill>
                  <a:srgbClr val="595959"/>
                </a:solidFill>
                <a:latin typeface="Arial"/>
              </a:rPr>
              <a:t>Improves sleep, less snoring</a:t>
            </a:r>
            <a:endParaRPr b="0" lang="en-US" sz="2000" spc="-1" strike="noStrike">
              <a:latin typeface="Arial"/>
            </a:endParaRPr>
          </a:p>
          <a:p>
            <a:pPr marL="465840" indent="-349200">
              <a:lnSpc>
                <a:spcPct val="115000"/>
              </a:lnSpc>
              <a:spcBef>
                <a:spcPts val="408"/>
              </a:spcBef>
              <a:buClr>
                <a:srgbClr val="000000"/>
              </a:buClr>
              <a:buFont typeface="Arial"/>
              <a:buChar char="●"/>
            </a:pPr>
            <a:r>
              <a:rPr b="0" lang="en-US" sz="2000" spc="-1" strike="noStrike">
                <a:solidFill>
                  <a:srgbClr val="595959"/>
                </a:solidFill>
                <a:latin typeface="Arial"/>
              </a:rPr>
              <a:t>Engages the diaphragm</a:t>
            </a:r>
            <a:endParaRPr b="0" lang="en-US" sz="2000" spc="-1" strike="noStrike">
              <a:latin typeface="Arial"/>
            </a:endParaRPr>
          </a:p>
          <a:p>
            <a:pPr marL="465840" indent="-349200">
              <a:lnSpc>
                <a:spcPct val="115000"/>
              </a:lnSpc>
              <a:spcBef>
                <a:spcPts val="408"/>
              </a:spcBef>
              <a:buClr>
                <a:srgbClr val="000000"/>
              </a:buClr>
              <a:buFont typeface="Arial"/>
              <a:buChar char="●"/>
            </a:pPr>
            <a:r>
              <a:rPr b="0" lang="en-US" sz="2000" spc="-1" strike="noStrike">
                <a:solidFill>
                  <a:srgbClr val="595959"/>
                </a:solidFill>
                <a:latin typeface="Arial"/>
              </a:rPr>
              <a:t>Helps prevent catching a cold</a:t>
            </a:r>
            <a:endParaRPr b="0" lang="en-US" sz="2000" spc="-1" strike="noStrike">
              <a:latin typeface="Arial"/>
            </a:endParaRPr>
          </a:p>
          <a:p>
            <a:pPr marL="465840" indent="-349200">
              <a:lnSpc>
                <a:spcPct val="115000"/>
              </a:lnSpc>
              <a:spcBef>
                <a:spcPts val="408"/>
              </a:spcBef>
              <a:buClr>
                <a:srgbClr val="000000"/>
              </a:buClr>
              <a:buFont typeface="Arial"/>
              <a:buChar char="●"/>
            </a:pPr>
            <a:r>
              <a:rPr b="0" lang="en-US" sz="2000" spc="-1" strike="noStrike">
                <a:solidFill>
                  <a:srgbClr val="595959"/>
                </a:solidFill>
                <a:latin typeface="Arial"/>
              </a:rPr>
              <a:t>Helps the air get deeper into the lungs…and more!</a:t>
            </a:r>
            <a:endParaRPr b="0" lang="en-US" sz="2000" spc="-1" strike="noStrike">
              <a:latin typeface="Arial"/>
            </a:endParaRPr>
          </a:p>
          <a:p>
            <a:pPr>
              <a:lnSpc>
                <a:spcPct val="100000"/>
              </a:lnSpc>
            </a:pPr>
            <a:endParaRPr b="0" lang="en-US" sz="2000" spc="-1" strike="noStrike">
              <a:latin typeface="Arial"/>
            </a:endParaRPr>
          </a:p>
        </p:txBody>
      </p:sp>
      <p:sp>
        <p:nvSpPr>
          <p:cNvPr id="494"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80246B89-3FDC-4DF5-BCDF-766D54785CF1}"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PlaceHolder 1"/>
          <p:cNvSpPr>
            <a:spLocks noGrp="1"/>
          </p:cNvSpPr>
          <p:nvPr>
            <p:ph type="sldImg"/>
          </p:nvPr>
        </p:nvSpPr>
        <p:spPr>
          <a:xfrm>
            <a:off x="717480" y="1162080"/>
            <a:ext cx="5574960" cy="3136680"/>
          </a:xfrm>
          <a:prstGeom prst="rect">
            <a:avLst/>
          </a:prstGeom>
        </p:spPr>
      </p:sp>
      <p:sp>
        <p:nvSpPr>
          <p:cNvPr id="496"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497"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90B5DAA5-BD2C-4750-9F17-BF59C3468F66}" type="slidenum">
              <a:rPr b="0" lang="en-US" sz="1200" spc="-1" strike="noStrike">
                <a:solidFill>
                  <a:srgbClr val="000000"/>
                </a:solidFill>
                <a:latin typeface="Aptos"/>
                <a:ea typeface="+mn-ea"/>
              </a:rPr>
              <a:t>&lt;number&gt;</a:t>
            </a:fld>
            <a:endParaRPr b="0" lang="en-US"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PlaceHolder 1"/>
          <p:cNvSpPr>
            <a:spLocks noGrp="1"/>
          </p:cNvSpPr>
          <p:nvPr>
            <p:ph type="sldImg"/>
          </p:nvPr>
        </p:nvSpPr>
        <p:spPr>
          <a:xfrm>
            <a:off x="717480" y="1162080"/>
            <a:ext cx="5574960" cy="3136680"/>
          </a:xfrm>
          <a:prstGeom prst="rect">
            <a:avLst/>
          </a:prstGeom>
        </p:spPr>
      </p:sp>
      <p:sp>
        <p:nvSpPr>
          <p:cNvPr id="499"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00"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7A093874-1EEB-4C43-BA60-DCC4B952FAFC}"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PlaceHolder 1"/>
          <p:cNvSpPr>
            <a:spLocks noGrp="1"/>
          </p:cNvSpPr>
          <p:nvPr>
            <p:ph type="sldImg"/>
          </p:nvPr>
        </p:nvSpPr>
        <p:spPr>
          <a:xfrm>
            <a:off x="717480" y="1162080"/>
            <a:ext cx="5574960" cy="3136680"/>
          </a:xfrm>
          <a:prstGeom prst="rect">
            <a:avLst/>
          </a:prstGeom>
        </p:spPr>
      </p:sp>
      <p:sp>
        <p:nvSpPr>
          <p:cNvPr id="502"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03"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5E30E99D-A898-47A2-B567-D4184142911B}"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PlaceHolder 1"/>
          <p:cNvSpPr>
            <a:spLocks noGrp="1"/>
          </p:cNvSpPr>
          <p:nvPr>
            <p:ph type="sldImg"/>
          </p:nvPr>
        </p:nvSpPr>
        <p:spPr>
          <a:xfrm>
            <a:off x="717480" y="1162080"/>
            <a:ext cx="5574960" cy="3136680"/>
          </a:xfrm>
          <a:prstGeom prst="rect">
            <a:avLst/>
          </a:prstGeom>
        </p:spPr>
      </p:sp>
      <p:sp>
        <p:nvSpPr>
          <p:cNvPr id="505" name="PlaceHolder 2"/>
          <p:cNvSpPr>
            <a:spLocks noGrp="1"/>
          </p:cNvSpPr>
          <p:nvPr>
            <p:ph type="body"/>
          </p:nvPr>
        </p:nvSpPr>
        <p:spPr>
          <a:xfrm>
            <a:off x="700920" y="4473720"/>
            <a:ext cx="5608080" cy="3660120"/>
          </a:xfrm>
          <a:prstGeom prst="rect">
            <a:avLst/>
          </a:prstGeom>
        </p:spPr>
        <p:txBody>
          <a:bodyPr lIns="93240" rIns="93240" tIns="46440" bIns="46440">
            <a:noAutofit/>
          </a:bodyPr>
          <a:p>
            <a:endParaRPr b="0" lang="en-US" sz="2000" spc="-1" strike="noStrike">
              <a:latin typeface="Arial"/>
            </a:endParaRPr>
          </a:p>
        </p:txBody>
      </p:sp>
      <p:sp>
        <p:nvSpPr>
          <p:cNvPr id="506" name="TextShape 3"/>
          <p:cNvSpPr txBox="1"/>
          <p:nvPr/>
        </p:nvSpPr>
        <p:spPr>
          <a:xfrm>
            <a:off x="3970800" y="8830080"/>
            <a:ext cx="3037320" cy="466200"/>
          </a:xfrm>
          <a:prstGeom prst="rect">
            <a:avLst/>
          </a:prstGeom>
          <a:noFill/>
          <a:ln>
            <a:noFill/>
          </a:ln>
        </p:spPr>
        <p:txBody>
          <a:bodyPr lIns="93240" rIns="93240" tIns="46440" bIns="46440" anchor="b">
            <a:noAutofit/>
          </a:bodyPr>
          <a:p>
            <a:pPr algn="r">
              <a:lnSpc>
                <a:spcPct val="100000"/>
              </a:lnSpc>
            </a:pPr>
            <a:fld id="{5D7C94DF-76B1-4F22-A56C-75011D0B52E5}" type="slidenum">
              <a:rPr b="0" lang="en-US" sz="1200" spc="-1" strike="noStrike">
                <a:latin typeface="Times New Roman"/>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27" name="PlaceHolder 2"/>
          <p:cNvSpPr>
            <a:spLocks noGrp="1"/>
          </p:cNvSpPr>
          <p:nvPr>
            <p:ph type="body"/>
          </p:nvPr>
        </p:nvSpPr>
        <p:spPr>
          <a:xfrm>
            <a:off x="831960" y="4589640"/>
            <a:ext cx="1051524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28" name="PlaceHolder 3"/>
          <p:cNvSpPr>
            <a:spLocks noGrp="1"/>
          </p:cNvSpPr>
          <p:nvPr>
            <p:ph type="body"/>
          </p:nvPr>
        </p:nvSpPr>
        <p:spPr>
          <a:xfrm>
            <a:off x="831960" y="5373360"/>
            <a:ext cx="1051524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30" name="PlaceHolder 2"/>
          <p:cNvSpPr>
            <a:spLocks noGrp="1"/>
          </p:cNvSpPr>
          <p:nvPr>
            <p:ph type="body"/>
          </p:nvPr>
        </p:nvSpPr>
        <p:spPr>
          <a:xfrm>
            <a:off x="83196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31" name="PlaceHolder 3"/>
          <p:cNvSpPr>
            <a:spLocks noGrp="1"/>
          </p:cNvSpPr>
          <p:nvPr>
            <p:ph type="body"/>
          </p:nvPr>
        </p:nvSpPr>
        <p:spPr>
          <a:xfrm>
            <a:off x="622008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32" name="PlaceHolder 4"/>
          <p:cNvSpPr>
            <a:spLocks noGrp="1"/>
          </p:cNvSpPr>
          <p:nvPr>
            <p:ph type="body"/>
          </p:nvPr>
        </p:nvSpPr>
        <p:spPr>
          <a:xfrm>
            <a:off x="83196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33" name="PlaceHolder 5"/>
          <p:cNvSpPr>
            <a:spLocks noGrp="1"/>
          </p:cNvSpPr>
          <p:nvPr>
            <p:ph type="body"/>
          </p:nvPr>
        </p:nvSpPr>
        <p:spPr>
          <a:xfrm>
            <a:off x="622008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35" name="PlaceHolder 2"/>
          <p:cNvSpPr>
            <a:spLocks noGrp="1"/>
          </p:cNvSpPr>
          <p:nvPr>
            <p:ph type="body"/>
          </p:nvPr>
        </p:nvSpPr>
        <p:spPr>
          <a:xfrm>
            <a:off x="831960" y="458964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36" name="PlaceHolder 3"/>
          <p:cNvSpPr>
            <a:spLocks noGrp="1"/>
          </p:cNvSpPr>
          <p:nvPr>
            <p:ph type="body"/>
          </p:nvPr>
        </p:nvSpPr>
        <p:spPr>
          <a:xfrm>
            <a:off x="4387320" y="458964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37" name="PlaceHolder 4"/>
          <p:cNvSpPr>
            <a:spLocks noGrp="1"/>
          </p:cNvSpPr>
          <p:nvPr>
            <p:ph type="body"/>
          </p:nvPr>
        </p:nvSpPr>
        <p:spPr>
          <a:xfrm>
            <a:off x="7943040" y="458964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38" name="PlaceHolder 5"/>
          <p:cNvSpPr>
            <a:spLocks noGrp="1"/>
          </p:cNvSpPr>
          <p:nvPr>
            <p:ph type="body"/>
          </p:nvPr>
        </p:nvSpPr>
        <p:spPr>
          <a:xfrm>
            <a:off x="831960" y="537336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39" name="PlaceHolder 6"/>
          <p:cNvSpPr>
            <a:spLocks noGrp="1"/>
          </p:cNvSpPr>
          <p:nvPr>
            <p:ph type="body"/>
          </p:nvPr>
        </p:nvSpPr>
        <p:spPr>
          <a:xfrm>
            <a:off x="4387320" y="537336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40" name="PlaceHolder 7"/>
          <p:cNvSpPr>
            <a:spLocks noGrp="1"/>
          </p:cNvSpPr>
          <p:nvPr>
            <p:ph type="body"/>
          </p:nvPr>
        </p:nvSpPr>
        <p:spPr>
          <a:xfrm>
            <a:off x="7943040" y="537336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47" name="PlaceHolder 2"/>
          <p:cNvSpPr>
            <a:spLocks noGrp="1"/>
          </p:cNvSpPr>
          <p:nvPr>
            <p:ph type="subTitle"/>
          </p:nvPr>
        </p:nvSpPr>
        <p:spPr>
          <a:xfrm>
            <a:off x="831960" y="4589640"/>
            <a:ext cx="10515240" cy="14997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49" name="PlaceHolder 2"/>
          <p:cNvSpPr>
            <a:spLocks noGrp="1"/>
          </p:cNvSpPr>
          <p:nvPr>
            <p:ph type="body"/>
          </p:nvPr>
        </p:nvSpPr>
        <p:spPr>
          <a:xfrm>
            <a:off x="831960" y="4589640"/>
            <a:ext cx="10515240" cy="149976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51" name="PlaceHolder 2"/>
          <p:cNvSpPr>
            <a:spLocks noGrp="1"/>
          </p:cNvSpPr>
          <p:nvPr>
            <p:ph type="body"/>
          </p:nvPr>
        </p:nvSpPr>
        <p:spPr>
          <a:xfrm>
            <a:off x="83196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
        <p:nvSpPr>
          <p:cNvPr id="52" name="PlaceHolder 3"/>
          <p:cNvSpPr>
            <a:spLocks noGrp="1"/>
          </p:cNvSpPr>
          <p:nvPr>
            <p:ph type="body"/>
          </p:nvPr>
        </p:nvSpPr>
        <p:spPr>
          <a:xfrm>
            <a:off x="622008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1960" y="1709640"/>
            <a:ext cx="10515240" cy="13222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56" name="PlaceHolder 2"/>
          <p:cNvSpPr>
            <a:spLocks noGrp="1"/>
          </p:cNvSpPr>
          <p:nvPr>
            <p:ph type="body"/>
          </p:nvPr>
        </p:nvSpPr>
        <p:spPr>
          <a:xfrm>
            <a:off x="83196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57" name="PlaceHolder 3"/>
          <p:cNvSpPr>
            <a:spLocks noGrp="1"/>
          </p:cNvSpPr>
          <p:nvPr>
            <p:ph type="body"/>
          </p:nvPr>
        </p:nvSpPr>
        <p:spPr>
          <a:xfrm>
            <a:off x="622008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
        <p:nvSpPr>
          <p:cNvPr id="58" name="PlaceHolder 4"/>
          <p:cNvSpPr>
            <a:spLocks noGrp="1"/>
          </p:cNvSpPr>
          <p:nvPr>
            <p:ph type="body"/>
          </p:nvPr>
        </p:nvSpPr>
        <p:spPr>
          <a:xfrm>
            <a:off x="83196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6" name="PlaceHolder 2"/>
          <p:cNvSpPr>
            <a:spLocks noGrp="1"/>
          </p:cNvSpPr>
          <p:nvPr>
            <p:ph type="subTitle"/>
          </p:nvPr>
        </p:nvSpPr>
        <p:spPr>
          <a:xfrm>
            <a:off x="831960" y="4589640"/>
            <a:ext cx="10515240" cy="14997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60" name="PlaceHolder 2"/>
          <p:cNvSpPr>
            <a:spLocks noGrp="1"/>
          </p:cNvSpPr>
          <p:nvPr>
            <p:ph type="body"/>
          </p:nvPr>
        </p:nvSpPr>
        <p:spPr>
          <a:xfrm>
            <a:off x="83196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
        <p:nvSpPr>
          <p:cNvPr id="61" name="PlaceHolder 3"/>
          <p:cNvSpPr>
            <a:spLocks noGrp="1"/>
          </p:cNvSpPr>
          <p:nvPr>
            <p:ph type="body"/>
          </p:nvPr>
        </p:nvSpPr>
        <p:spPr>
          <a:xfrm>
            <a:off x="622008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62" name="PlaceHolder 4"/>
          <p:cNvSpPr>
            <a:spLocks noGrp="1"/>
          </p:cNvSpPr>
          <p:nvPr>
            <p:ph type="body"/>
          </p:nvPr>
        </p:nvSpPr>
        <p:spPr>
          <a:xfrm>
            <a:off x="622008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64" name="PlaceHolder 2"/>
          <p:cNvSpPr>
            <a:spLocks noGrp="1"/>
          </p:cNvSpPr>
          <p:nvPr>
            <p:ph type="body"/>
          </p:nvPr>
        </p:nvSpPr>
        <p:spPr>
          <a:xfrm>
            <a:off x="83196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65" name="PlaceHolder 3"/>
          <p:cNvSpPr>
            <a:spLocks noGrp="1"/>
          </p:cNvSpPr>
          <p:nvPr>
            <p:ph type="body"/>
          </p:nvPr>
        </p:nvSpPr>
        <p:spPr>
          <a:xfrm>
            <a:off x="622008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66" name="PlaceHolder 4"/>
          <p:cNvSpPr>
            <a:spLocks noGrp="1"/>
          </p:cNvSpPr>
          <p:nvPr>
            <p:ph type="body"/>
          </p:nvPr>
        </p:nvSpPr>
        <p:spPr>
          <a:xfrm>
            <a:off x="831960" y="5373360"/>
            <a:ext cx="1051524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68" name="PlaceHolder 2"/>
          <p:cNvSpPr>
            <a:spLocks noGrp="1"/>
          </p:cNvSpPr>
          <p:nvPr>
            <p:ph type="body"/>
          </p:nvPr>
        </p:nvSpPr>
        <p:spPr>
          <a:xfrm>
            <a:off x="831960" y="4589640"/>
            <a:ext cx="1051524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69" name="PlaceHolder 3"/>
          <p:cNvSpPr>
            <a:spLocks noGrp="1"/>
          </p:cNvSpPr>
          <p:nvPr>
            <p:ph type="body"/>
          </p:nvPr>
        </p:nvSpPr>
        <p:spPr>
          <a:xfrm>
            <a:off x="831960" y="5373360"/>
            <a:ext cx="1051524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71" name="PlaceHolder 2"/>
          <p:cNvSpPr>
            <a:spLocks noGrp="1"/>
          </p:cNvSpPr>
          <p:nvPr>
            <p:ph type="body"/>
          </p:nvPr>
        </p:nvSpPr>
        <p:spPr>
          <a:xfrm>
            <a:off x="83196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72" name="PlaceHolder 3"/>
          <p:cNvSpPr>
            <a:spLocks noGrp="1"/>
          </p:cNvSpPr>
          <p:nvPr>
            <p:ph type="body"/>
          </p:nvPr>
        </p:nvSpPr>
        <p:spPr>
          <a:xfrm>
            <a:off x="622008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73" name="PlaceHolder 4"/>
          <p:cNvSpPr>
            <a:spLocks noGrp="1"/>
          </p:cNvSpPr>
          <p:nvPr>
            <p:ph type="body"/>
          </p:nvPr>
        </p:nvSpPr>
        <p:spPr>
          <a:xfrm>
            <a:off x="83196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74" name="PlaceHolder 5"/>
          <p:cNvSpPr>
            <a:spLocks noGrp="1"/>
          </p:cNvSpPr>
          <p:nvPr>
            <p:ph type="body"/>
          </p:nvPr>
        </p:nvSpPr>
        <p:spPr>
          <a:xfrm>
            <a:off x="622008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76" name="PlaceHolder 2"/>
          <p:cNvSpPr>
            <a:spLocks noGrp="1"/>
          </p:cNvSpPr>
          <p:nvPr>
            <p:ph type="body"/>
          </p:nvPr>
        </p:nvSpPr>
        <p:spPr>
          <a:xfrm>
            <a:off x="831960" y="458964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77" name="PlaceHolder 3"/>
          <p:cNvSpPr>
            <a:spLocks noGrp="1"/>
          </p:cNvSpPr>
          <p:nvPr>
            <p:ph type="body"/>
          </p:nvPr>
        </p:nvSpPr>
        <p:spPr>
          <a:xfrm>
            <a:off x="4387320" y="458964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78" name="PlaceHolder 4"/>
          <p:cNvSpPr>
            <a:spLocks noGrp="1"/>
          </p:cNvSpPr>
          <p:nvPr>
            <p:ph type="body"/>
          </p:nvPr>
        </p:nvSpPr>
        <p:spPr>
          <a:xfrm>
            <a:off x="7943040" y="458964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79" name="PlaceHolder 5"/>
          <p:cNvSpPr>
            <a:spLocks noGrp="1"/>
          </p:cNvSpPr>
          <p:nvPr>
            <p:ph type="body"/>
          </p:nvPr>
        </p:nvSpPr>
        <p:spPr>
          <a:xfrm>
            <a:off x="831960" y="537336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80" name="PlaceHolder 6"/>
          <p:cNvSpPr>
            <a:spLocks noGrp="1"/>
          </p:cNvSpPr>
          <p:nvPr>
            <p:ph type="body"/>
          </p:nvPr>
        </p:nvSpPr>
        <p:spPr>
          <a:xfrm>
            <a:off x="4387320" y="537336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81" name="PlaceHolder 7"/>
          <p:cNvSpPr>
            <a:spLocks noGrp="1"/>
          </p:cNvSpPr>
          <p:nvPr>
            <p:ph type="body"/>
          </p:nvPr>
        </p:nvSpPr>
        <p:spPr>
          <a:xfrm>
            <a:off x="7943040" y="537336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88" name="PlaceHolder 2"/>
          <p:cNvSpPr>
            <a:spLocks noGrp="1"/>
          </p:cNvSpPr>
          <p:nvPr>
            <p:ph type="subTitle"/>
          </p:nvPr>
        </p:nvSpPr>
        <p:spPr>
          <a:xfrm>
            <a:off x="831960" y="4589640"/>
            <a:ext cx="10515240" cy="14997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90" name="PlaceHolder 2"/>
          <p:cNvSpPr>
            <a:spLocks noGrp="1"/>
          </p:cNvSpPr>
          <p:nvPr>
            <p:ph type="body"/>
          </p:nvPr>
        </p:nvSpPr>
        <p:spPr>
          <a:xfrm>
            <a:off x="831960" y="4589640"/>
            <a:ext cx="10515240" cy="149976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92" name="PlaceHolder 2"/>
          <p:cNvSpPr>
            <a:spLocks noGrp="1"/>
          </p:cNvSpPr>
          <p:nvPr>
            <p:ph type="body"/>
          </p:nvPr>
        </p:nvSpPr>
        <p:spPr>
          <a:xfrm>
            <a:off x="83196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
        <p:nvSpPr>
          <p:cNvPr id="93" name="PlaceHolder 3"/>
          <p:cNvSpPr>
            <a:spLocks noGrp="1"/>
          </p:cNvSpPr>
          <p:nvPr>
            <p:ph type="body"/>
          </p:nvPr>
        </p:nvSpPr>
        <p:spPr>
          <a:xfrm>
            <a:off x="622008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8" name="PlaceHolder 2"/>
          <p:cNvSpPr>
            <a:spLocks noGrp="1"/>
          </p:cNvSpPr>
          <p:nvPr>
            <p:ph type="body"/>
          </p:nvPr>
        </p:nvSpPr>
        <p:spPr>
          <a:xfrm>
            <a:off x="831960" y="4589640"/>
            <a:ext cx="10515240" cy="149976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831960" y="1709640"/>
            <a:ext cx="10515240" cy="13222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97" name="PlaceHolder 2"/>
          <p:cNvSpPr>
            <a:spLocks noGrp="1"/>
          </p:cNvSpPr>
          <p:nvPr>
            <p:ph type="body"/>
          </p:nvPr>
        </p:nvSpPr>
        <p:spPr>
          <a:xfrm>
            <a:off x="83196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98" name="PlaceHolder 3"/>
          <p:cNvSpPr>
            <a:spLocks noGrp="1"/>
          </p:cNvSpPr>
          <p:nvPr>
            <p:ph type="body"/>
          </p:nvPr>
        </p:nvSpPr>
        <p:spPr>
          <a:xfrm>
            <a:off x="622008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
        <p:nvSpPr>
          <p:cNvPr id="99" name="PlaceHolder 4"/>
          <p:cNvSpPr>
            <a:spLocks noGrp="1"/>
          </p:cNvSpPr>
          <p:nvPr>
            <p:ph type="body"/>
          </p:nvPr>
        </p:nvSpPr>
        <p:spPr>
          <a:xfrm>
            <a:off x="83196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101" name="PlaceHolder 2"/>
          <p:cNvSpPr>
            <a:spLocks noGrp="1"/>
          </p:cNvSpPr>
          <p:nvPr>
            <p:ph type="body"/>
          </p:nvPr>
        </p:nvSpPr>
        <p:spPr>
          <a:xfrm>
            <a:off x="83196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
        <p:nvSpPr>
          <p:cNvPr id="102" name="PlaceHolder 3"/>
          <p:cNvSpPr>
            <a:spLocks noGrp="1"/>
          </p:cNvSpPr>
          <p:nvPr>
            <p:ph type="body"/>
          </p:nvPr>
        </p:nvSpPr>
        <p:spPr>
          <a:xfrm>
            <a:off x="622008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03" name="PlaceHolder 4"/>
          <p:cNvSpPr>
            <a:spLocks noGrp="1"/>
          </p:cNvSpPr>
          <p:nvPr>
            <p:ph type="body"/>
          </p:nvPr>
        </p:nvSpPr>
        <p:spPr>
          <a:xfrm>
            <a:off x="622008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105" name="PlaceHolder 2"/>
          <p:cNvSpPr>
            <a:spLocks noGrp="1"/>
          </p:cNvSpPr>
          <p:nvPr>
            <p:ph type="body"/>
          </p:nvPr>
        </p:nvSpPr>
        <p:spPr>
          <a:xfrm>
            <a:off x="83196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06" name="PlaceHolder 3"/>
          <p:cNvSpPr>
            <a:spLocks noGrp="1"/>
          </p:cNvSpPr>
          <p:nvPr>
            <p:ph type="body"/>
          </p:nvPr>
        </p:nvSpPr>
        <p:spPr>
          <a:xfrm>
            <a:off x="622008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07" name="PlaceHolder 4"/>
          <p:cNvSpPr>
            <a:spLocks noGrp="1"/>
          </p:cNvSpPr>
          <p:nvPr>
            <p:ph type="body"/>
          </p:nvPr>
        </p:nvSpPr>
        <p:spPr>
          <a:xfrm>
            <a:off x="831960" y="5373360"/>
            <a:ext cx="1051524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109" name="PlaceHolder 2"/>
          <p:cNvSpPr>
            <a:spLocks noGrp="1"/>
          </p:cNvSpPr>
          <p:nvPr>
            <p:ph type="body"/>
          </p:nvPr>
        </p:nvSpPr>
        <p:spPr>
          <a:xfrm>
            <a:off x="831960" y="4589640"/>
            <a:ext cx="1051524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10" name="PlaceHolder 3"/>
          <p:cNvSpPr>
            <a:spLocks noGrp="1"/>
          </p:cNvSpPr>
          <p:nvPr>
            <p:ph type="body"/>
          </p:nvPr>
        </p:nvSpPr>
        <p:spPr>
          <a:xfrm>
            <a:off x="831960" y="5373360"/>
            <a:ext cx="1051524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112" name="PlaceHolder 2"/>
          <p:cNvSpPr>
            <a:spLocks noGrp="1"/>
          </p:cNvSpPr>
          <p:nvPr>
            <p:ph type="body"/>
          </p:nvPr>
        </p:nvSpPr>
        <p:spPr>
          <a:xfrm>
            <a:off x="83196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13" name="PlaceHolder 3"/>
          <p:cNvSpPr>
            <a:spLocks noGrp="1"/>
          </p:cNvSpPr>
          <p:nvPr>
            <p:ph type="body"/>
          </p:nvPr>
        </p:nvSpPr>
        <p:spPr>
          <a:xfrm>
            <a:off x="622008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14" name="PlaceHolder 4"/>
          <p:cNvSpPr>
            <a:spLocks noGrp="1"/>
          </p:cNvSpPr>
          <p:nvPr>
            <p:ph type="body"/>
          </p:nvPr>
        </p:nvSpPr>
        <p:spPr>
          <a:xfrm>
            <a:off x="83196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15" name="PlaceHolder 5"/>
          <p:cNvSpPr>
            <a:spLocks noGrp="1"/>
          </p:cNvSpPr>
          <p:nvPr>
            <p:ph type="body"/>
          </p:nvPr>
        </p:nvSpPr>
        <p:spPr>
          <a:xfrm>
            <a:off x="622008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117" name="PlaceHolder 2"/>
          <p:cNvSpPr>
            <a:spLocks noGrp="1"/>
          </p:cNvSpPr>
          <p:nvPr>
            <p:ph type="body"/>
          </p:nvPr>
        </p:nvSpPr>
        <p:spPr>
          <a:xfrm>
            <a:off x="831960" y="458964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18" name="PlaceHolder 3"/>
          <p:cNvSpPr>
            <a:spLocks noGrp="1"/>
          </p:cNvSpPr>
          <p:nvPr>
            <p:ph type="body"/>
          </p:nvPr>
        </p:nvSpPr>
        <p:spPr>
          <a:xfrm>
            <a:off x="4387320" y="458964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19" name="PlaceHolder 4"/>
          <p:cNvSpPr>
            <a:spLocks noGrp="1"/>
          </p:cNvSpPr>
          <p:nvPr>
            <p:ph type="body"/>
          </p:nvPr>
        </p:nvSpPr>
        <p:spPr>
          <a:xfrm>
            <a:off x="7943040" y="458964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20" name="PlaceHolder 5"/>
          <p:cNvSpPr>
            <a:spLocks noGrp="1"/>
          </p:cNvSpPr>
          <p:nvPr>
            <p:ph type="body"/>
          </p:nvPr>
        </p:nvSpPr>
        <p:spPr>
          <a:xfrm>
            <a:off x="831960" y="537336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21" name="PlaceHolder 6"/>
          <p:cNvSpPr>
            <a:spLocks noGrp="1"/>
          </p:cNvSpPr>
          <p:nvPr>
            <p:ph type="body"/>
          </p:nvPr>
        </p:nvSpPr>
        <p:spPr>
          <a:xfrm>
            <a:off x="4387320" y="537336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22" name="PlaceHolder 7"/>
          <p:cNvSpPr>
            <a:spLocks noGrp="1"/>
          </p:cNvSpPr>
          <p:nvPr>
            <p:ph type="body"/>
          </p:nvPr>
        </p:nvSpPr>
        <p:spPr>
          <a:xfrm>
            <a:off x="7943040" y="5373360"/>
            <a:ext cx="338580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10" name="PlaceHolder 2"/>
          <p:cNvSpPr>
            <a:spLocks noGrp="1"/>
          </p:cNvSpPr>
          <p:nvPr>
            <p:ph type="body"/>
          </p:nvPr>
        </p:nvSpPr>
        <p:spPr>
          <a:xfrm>
            <a:off x="83196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
        <p:nvSpPr>
          <p:cNvPr id="11" name="PlaceHolder 3"/>
          <p:cNvSpPr>
            <a:spLocks noGrp="1"/>
          </p:cNvSpPr>
          <p:nvPr>
            <p:ph type="body"/>
          </p:nvPr>
        </p:nvSpPr>
        <p:spPr>
          <a:xfrm>
            <a:off x="622008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1960" y="1709640"/>
            <a:ext cx="10515240" cy="13222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15" name="PlaceHolder 2"/>
          <p:cNvSpPr>
            <a:spLocks noGrp="1"/>
          </p:cNvSpPr>
          <p:nvPr>
            <p:ph type="body"/>
          </p:nvPr>
        </p:nvSpPr>
        <p:spPr>
          <a:xfrm>
            <a:off x="83196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16" name="PlaceHolder 3"/>
          <p:cNvSpPr>
            <a:spLocks noGrp="1"/>
          </p:cNvSpPr>
          <p:nvPr>
            <p:ph type="body"/>
          </p:nvPr>
        </p:nvSpPr>
        <p:spPr>
          <a:xfrm>
            <a:off x="622008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
        <p:nvSpPr>
          <p:cNvPr id="17" name="PlaceHolder 4"/>
          <p:cNvSpPr>
            <a:spLocks noGrp="1"/>
          </p:cNvSpPr>
          <p:nvPr>
            <p:ph type="body"/>
          </p:nvPr>
        </p:nvSpPr>
        <p:spPr>
          <a:xfrm>
            <a:off x="83196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19" name="PlaceHolder 2"/>
          <p:cNvSpPr>
            <a:spLocks noGrp="1"/>
          </p:cNvSpPr>
          <p:nvPr>
            <p:ph type="body"/>
          </p:nvPr>
        </p:nvSpPr>
        <p:spPr>
          <a:xfrm>
            <a:off x="831960" y="4589640"/>
            <a:ext cx="5131080" cy="1499760"/>
          </a:xfrm>
          <a:prstGeom prst="rect">
            <a:avLst/>
          </a:prstGeom>
        </p:spPr>
        <p:txBody>
          <a:bodyPr lIns="0" rIns="0" tIns="0" bIns="0">
            <a:normAutofit/>
          </a:bodyPr>
          <a:p>
            <a:endParaRPr b="0" lang="en-US" sz="2800" spc="-1" strike="noStrike">
              <a:solidFill>
                <a:srgbClr val="000000"/>
              </a:solidFill>
              <a:latin typeface="Aptos"/>
            </a:endParaRPr>
          </a:p>
        </p:txBody>
      </p:sp>
      <p:sp>
        <p:nvSpPr>
          <p:cNvPr id="20" name="PlaceHolder 3"/>
          <p:cNvSpPr>
            <a:spLocks noGrp="1"/>
          </p:cNvSpPr>
          <p:nvPr>
            <p:ph type="body"/>
          </p:nvPr>
        </p:nvSpPr>
        <p:spPr>
          <a:xfrm>
            <a:off x="622008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21" name="PlaceHolder 4"/>
          <p:cNvSpPr>
            <a:spLocks noGrp="1"/>
          </p:cNvSpPr>
          <p:nvPr>
            <p:ph type="body"/>
          </p:nvPr>
        </p:nvSpPr>
        <p:spPr>
          <a:xfrm>
            <a:off x="6220080" y="537336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1960" y="1709640"/>
            <a:ext cx="10515240" cy="2852280"/>
          </a:xfrm>
          <a:prstGeom prst="rect">
            <a:avLst/>
          </a:prstGeom>
        </p:spPr>
        <p:txBody>
          <a:bodyPr lIns="0" rIns="0" tIns="0" bIns="0" anchor="ctr">
            <a:spAutoFit/>
          </a:bodyPr>
          <a:p>
            <a:endParaRPr b="0" lang="en-US" sz="1800" spc="-1" strike="noStrike">
              <a:solidFill>
                <a:srgbClr val="000000"/>
              </a:solidFill>
              <a:latin typeface="Aptos"/>
            </a:endParaRPr>
          </a:p>
        </p:txBody>
      </p:sp>
      <p:sp>
        <p:nvSpPr>
          <p:cNvPr id="23" name="PlaceHolder 2"/>
          <p:cNvSpPr>
            <a:spLocks noGrp="1"/>
          </p:cNvSpPr>
          <p:nvPr>
            <p:ph type="body"/>
          </p:nvPr>
        </p:nvSpPr>
        <p:spPr>
          <a:xfrm>
            <a:off x="83196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24" name="PlaceHolder 3"/>
          <p:cNvSpPr>
            <a:spLocks noGrp="1"/>
          </p:cNvSpPr>
          <p:nvPr>
            <p:ph type="body"/>
          </p:nvPr>
        </p:nvSpPr>
        <p:spPr>
          <a:xfrm>
            <a:off x="6220080" y="4589640"/>
            <a:ext cx="5131080" cy="715320"/>
          </a:xfrm>
          <a:prstGeom prst="rect">
            <a:avLst/>
          </a:prstGeom>
        </p:spPr>
        <p:txBody>
          <a:bodyPr lIns="0" rIns="0" tIns="0" bIns="0">
            <a:normAutofit/>
          </a:bodyPr>
          <a:p>
            <a:endParaRPr b="0" lang="en-US" sz="2800" spc="-1" strike="noStrike">
              <a:solidFill>
                <a:srgbClr val="000000"/>
              </a:solidFill>
              <a:latin typeface="Aptos"/>
            </a:endParaRPr>
          </a:p>
        </p:txBody>
      </p:sp>
      <p:sp>
        <p:nvSpPr>
          <p:cNvPr id="25" name="PlaceHolder 4"/>
          <p:cNvSpPr>
            <a:spLocks noGrp="1"/>
          </p:cNvSpPr>
          <p:nvPr>
            <p:ph type="body"/>
          </p:nvPr>
        </p:nvSpPr>
        <p:spPr>
          <a:xfrm>
            <a:off x="831960" y="5373360"/>
            <a:ext cx="10515240" cy="715320"/>
          </a:xfrm>
          <a:prstGeom prst="rect">
            <a:avLst/>
          </a:prstGeom>
        </p:spPr>
        <p:txBody>
          <a:bodyPr lIns="0" rIns="0" tIns="0" bIns="0">
            <a:normAutofit/>
          </a:bodyPr>
          <a:p>
            <a:endParaRPr b="0" lang="en-US" sz="2800" spc="-1" strike="noStrike">
              <a:solidFill>
                <a:srgbClr val="000000"/>
              </a:solidFill>
              <a:latin typeface="Aptos"/>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anchor="b">
            <a:noAutofit/>
          </a:bodyPr>
          <a:p>
            <a:pPr algn="ctr">
              <a:lnSpc>
                <a:spcPct val="90000"/>
              </a:lnSpc>
            </a:pPr>
            <a:r>
              <a:rPr b="0" lang="en-US" sz="6000" spc="-1" strike="noStrike">
                <a:solidFill>
                  <a:srgbClr val="000000"/>
                </a:solidFill>
                <a:latin typeface="Aptos Display"/>
              </a:rPr>
              <a:t>Click to edit Master title style</a:t>
            </a:r>
            <a:endParaRPr b="0" lang="en-US" sz="6000" spc="-1" strike="noStrike">
              <a:solidFill>
                <a:srgbClr val="000000"/>
              </a:solidFill>
              <a:latin typeface="Aptos"/>
            </a:endParaRPr>
          </a:p>
        </p:txBody>
      </p:sp>
      <p:sp>
        <p:nvSpPr>
          <p:cNvPr id="1" name="PlaceHolder 2"/>
          <p:cNvSpPr>
            <a:spLocks noGrp="1"/>
          </p:cNvSpPr>
          <p:nvPr>
            <p:ph type="dt"/>
          </p:nvPr>
        </p:nvSpPr>
        <p:spPr>
          <a:xfrm>
            <a:off x="838080" y="6356520"/>
            <a:ext cx="2742840" cy="364680"/>
          </a:xfrm>
          <a:prstGeom prst="rect">
            <a:avLst/>
          </a:prstGeom>
        </p:spPr>
        <p:txBody>
          <a:bodyPr anchor="ctr">
            <a:noAutofit/>
          </a:bodyPr>
          <a:p>
            <a:pPr>
              <a:lnSpc>
                <a:spcPct val="100000"/>
              </a:lnSpc>
            </a:pPr>
            <a:fld id="{093789C4-C535-44FB-AB3A-5C306A28432F}" type="datetime">
              <a:rPr b="0" lang="en-US" sz="1200" spc="-1" strike="noStrike">
                <a:solidFill>
                  <a:srgbClr val="787878"/>
                </a:solidFill>
                <a:latin typeface="Aptos"/>
              </a:rPr>
              <a:t>4/22/25</a:t>
            </a:fld>
            <a:endParaRPr b="0" lang="en-US" sz="1200" spc="-1" strike="noStrike">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18213E5B-21A9-471D-9C0E-83B8ECDEF0EB}" type="slidenum">
              <a:rPr b="0" lang="en-US" sz="1200" spc="-1" strike="noStrike">
                <a:solidFill>
                  <a:srgbClr val="787878"/>
                </a:solidFill>
                <a:latin typeface="Aptos"/>
              </a:rPr>
              <a:t>&lt;number&gt;</a:t>
            </a:fld>
            <a:endParaRPr b="0" lang="en-US" sz="12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ptos"/>
              </a:rPr>
              <a:t>Click to edit the outline text format</a:t>
            </a:r>
            <a:endParaRPr b="0" lang="en-US" sz="2800" spc="-1" strike="noStrike">
              <a:solidFill>
                <a:srgbClr val="000000"/>
              </a:solidFill>
              <a:latin typeface="Aptos"/>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Aptos"/>
              </a:rPr>
              <a:t>Second Outline Level</a:t>
            </a:r>
            <a:endParaRPr b="0" lang="en-US" sz="2000" spc="-1" strike="noStrike">
              <a:solidFill>
                <a:srgbClr val="000000"/>
              </a:solidFill>
              <a:latin typeface="Aptos"/>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ptos"/>
              </a:rPr>
              <a:t>Third Outline Level</a:t>
            </a:r>
            <a:endParaRPr b="0" lang="en-US" sz="1800" spc="-1" strike="noStrike">
              <a:solidFill>
                <a:srgbClr val="000000"/>
              </a:solidFill>
              <a:latin typeface="Aptos"/>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ptos"/>
              </a:rPr>
              <a:t>Fourth Outline Level</a:t>
            </a:r>
            <a:endParaRPr b="0" lang="en-US" sz="1800" spc="-1" strike="noStrike">
              <a:solidFill>
                <a:srgbClr val="000000"/>
              </a:solidFill>
              <a:latin typeface="Aptos"/>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ptos"/>
              </a:rPr>
              <a:t>Fifth Outline Level</a:t>
            </a:r>
            <a:endParaRPr b="0" lang="en-US" sz="2000" spc="-1" strike="noStrike">
              <a:solidFill>
                <a:srgbClr val="000000"/>
              </a:solidFill>
              <a:latin typeface="Aptos"/>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ptos"/>
              </a:rPr>
              <a:t>Sixth Outline Level</a:t>
            </a:r>
            <a:endParaRPr b="0" lang="en-US" sz="2000" spc="-1" strike="noStrike">
              <a:solidFill>
                <a:srgbClr val="000000"/>
              </a:solidFill>
              <a:latin typeface="Aptos"/>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ptos"/>
              </a:rPr>
              <a:t>Seventh Outline Level</a:t>
            </a:r>
            <a:endParaRPr b="0" lang="en-US" sz="2000" spc="-1" strike="noStrike">
              <a:solidFill>
                <a:srgbClr val="000000"/>
              </a:solidFill>
              <a:latin typeface="Aptos"/>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US" sz="4400" spc="-1" strike="noStrike">
                <a:solidFill>
                  <a:srgbClr val="000000"/>
                </a:solidFill>
                <a:latin typeface="Aptos Display"/>
              </a:rPr>
              <a:t>Click to edit Master title style</a:t>
            </a:r>
            <a:endParaRPr b="0" lang="en-US" sz="4400" spc="-1" strike="noStrike">
              <a:solidFill>
                <a:srgbClr val="000000"/>
              </a:solidFill>
              <a:latin typeface="Aptos"/>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p>
            <a:pPr marL="228600" indent="-228240">
              <a:lnSpc>
                <a:spcPct val="90000"/>
              </a:lnSpc>
              <a:spcBef>
                <a:spcPts val="1001"/>
              </a:spcBef>
              <a:buClr>
                <a:srgbClr val="000000"/>
              </a:buClr>
              <a:buFont typeface="Arial"/>
              <a:buChar char="•"/>
            </a:pPr>
            <a:r>
              <a:rPr b="0" lang="en-US" sz="2800" spc="-1" strike="noStrike">
                <a:solidFill>
                  <a:srgbClr val="000000"/>
                </a:solidFill>
                <a:latin typeface="Aptos"/>
              </a:rPr>
              <a:t>Click to edit Master text styles</a:t>
            </a:r>
            <a:endParaRPr b="0" lang="en-US" sz="2800" spc="-1" strike="noStrike">
              <a:solidFill>
                <a:srgbClr val="000000"/>
              </a:solidFill>
              <a:latin typeface="Aptos"/>
            </a:endParaRPr>
          </a:p>
          <a:p>
            <a:pPr lvl="1" marL="685800" indent="-228240">
              <a:lnSpc>
                <a:spcPct val="90000"/>
              </a:lnSpc>
              <a:spcBef>
                <a:spcPts val="499"/>
              </a:spcBef>
              <a:buClr>
                <a:srgbClr val="000000"/>
              </a:buClr>
              <a:buFont typeface="Arial"/>
              <a:buChar char="•"/>
            </a:pPr>
            <a:r>
              <a:rPr b="0" lang="en-US" sz="2400" spc="-1" strike="noStrike">
                <a:solidFill>
                  <a:srgbClr val="000000"/>
                </a:solidFill>
                <a:latin typeface="Aptos"/>
              </a:rPr>
              <a:t>Second level</a:t>
            </a:r>
            <a:endParaRPr b="0" lang="en-US" sz="2400" spc="-1" strike="noStrike">
              <a:solidFill>
                <a:srgbClr val="000000"/>
              </a:solidFill>
              <a:latin typeface="Aptos"/>
            </a:endParaRPr>
          </a:p>
          <a:p>
            <a:pPr lvl="2" marL="1143000" indent="-228240">
              <a:lnSpc>
                <a:spcPct val="90000"/>
              </a:lnSpc>
              <a:spcBef>
                <a:spcPts val="499"/>
              </a:spcBef>
              <a:buClr>
                <a:srgbClr val="000000"/>
              </a:buClr>
              <a:buFont typeface="Arial"/>
              <a:buChar char="•"/>
            </a:pPr>
            <a:r>
              <a:rPr b="0" lang="en-US" sz="2000" spc="-1" strike="noStrike">
                <a:solidFill>
                  <a:srgbClr val="000000"/>
                </a:solidFill>
                <a:latin typeface="Aptos"/>
              </a:rPr>
              <a:t>Third level</a:t>
            </a:r>
            <a:endParaRPr b="0" lang="en-US" sz="2000" spc="-1" strike="noStrike">
              <a:solidFill>
                <a:srgbClr val="000000"/>
              </a:solidFill>
              <a:latin typeface="Aptos"/>
            </a:endParaRPr>
          </a:p>
          <a:p>
            <a:pPr lvl="3" marL="1600200" indent="-228240">
              <a:lnSpc>
                <a:spcPct val="90000"/>
              </a:lnSpc>
              <a:spcBef>
                <a:spcPts val="499"/>
              </a:spcBef>
              <a:buClr>
                <a:srgbClr val="000000"/>
              </a:buClr>
              <a:buFont typeface="Arial"/>
              <a:buChar char="•"/>
            </a:pPr>
            <a:r>
              <a:rPr b="0" lang="en-US" sz="1800" spc="-1" strike="noStrike">
                <a:solidFill>
                  <a:srgbClr val="000000"/>
                </a:solidFill>
                <a:latin typeface="Aptos"/>
              </a:rPr>
              <a:t>Fourth level</a:t>
            </a:r>
            <a:endParaRPr b="0" lang="en-US" sz="1800" spc="-1" strike="noStrike">
              <a:solidFill>
                <a:srgbClr val="000000"/>
              </a:solidFill>
              <a:latin typeface="Aptos"/>
            </a:endParaRPr>
          </a:p>
          <a:p>
            <a:pPr lvl="4" marL="2057400" indent="-228240">
              <a:lnSpc>
                <a:spcPct val="90000"/>
              </a:lnSpc>
              <a:spcBef>
                <a:spcPts val="499"/>
              </a:spcBef>
              <a:buClr>
                <a:srgbClr val="000000"/>
              </a:buClr>
              <a:buFont typeface="Arial"/>
              <a:buChar char="•"/>
            </a:pPr>
            <a:r>
              <a:rPr b="0" lang="en-US" sz="1800" spc="-1" strike="noStrike">
                <a:solidFill>
                  <a:srgbClr val="000000"/>
                </a:solidFill>
                <a:latin typeface="Aptos"/>
              </a:rPr>
              <a:t>Fifth level</a:t>
            </a:r>
            <a:endParaRPr b="0" lang="en-US" sz="1800" spc="-1" strike="noStrike">
              <a:solidFill>
                <a:srgbClr val="000000"/>
              </a:solidFill>
              <a:latin typeface="Aptos"/>
            </a:endParaRPr>
          </a:p>
        </p:txBody>
      </p:sp>
      <p:sp>
        <p:nvSpPr>
          <p:cNvPr id="43"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735A0DEE-1541-4FFC-9EBC-5A9001245DA1}" type="datetime">
              <a:rPr b="0" lang="en-US" sz="1200" spc="-1" strike="noStrike">
                <a:solidFill>
                  <a:srgbClr val="787878"/>
                </a:solidFill>
                <a:latin typeface="Aptos"/>
              </a:rPr>
              <a:t>4/22/25</a:t>
            </a:fld>
            <a:endParaRPr b="0" lang="en-US" sz="1200" spc="-1" strike="noStrike">
              <a:latin typeface="Times New Roman"/>
            </a:endParaRPr>
          </a:p>
        </p:txBody>
      </p:sp>
      <p:sp>
        <p:nvSpPr>
          <p:cNvPr id="44" name="PlaceHolder 4"/>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45"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411FA946-8242-48DC-A00D-0D49E152EE95}" type="slidenum">
              <a:rPr b="0" lang="en-US" sz="1200" spc="-1" strike="noStrike">
                <a:solidFill>
                  <a:srgbClr val="787878"/>
                </a:solidFill>
                <a:latin typeface="Aptos"/>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1960" y="1709640"/>
            <a:ext cx="10515240" cy="2852280"/>
          </a:xfrm>
          <a:prstGeom prst="rect">
            <a:avLst/>
          </a:prstGeom>
        </p:spPr>
        <p:txBody>
          <a:bodyPr anchor="b">
            <a:noAutofit/>
          </a:bodyPr>
          <a:p>
            <a:pPr>
              <a:lnSpc>
                <a:spcPct val="90000"/>
              </a:lnSpc>
            </a:pPr>
            <a:r>
              <a:rPr b="0" lang="en-US" sz="6000" spc="-1" strike="noStrike">
                <a:solidFill>
                  <a:srgbClr val="000000"/>
                </a:solidFill>
                <a:latin typeface="Aptos Display"/>
              </a:rPr>
              <a:t>Click to edit Master title style</a:t>
            </a:r>
            <a:endParaRPr b="0" lang="en-US" sz="6000" spc="-1" strike="noStrike">
              <a:solidFill>
                <a:srgbClr val="000000"/>
              </a:solidFill>
              <a:latin typeface="Aptos"/>
            </a:endParaRPr>
          </a:p>
        </p:txBody>
      </p:sp>
      <p:sp>
        <p:nvSpPr>
          <p:cNvPr id="83" name="PlaceHolder 2"/>
          <p:cNvSpPr>
            <a:spLocks noGrp="1"/>
          </p:cNvSpPr>
          <p:nvPr>
            <p:ph type="body"/>
          </p:nvPr>
        </p:nvSpPr>
        <p:spPr>
          <a:xfrm>
            <a:off x="831960" y="4589640"/>
            <a:ext cx="10515240" cy="1499760"/>
          </a:xfrm>
          <a:prstGeom prst="rect">
            <a:avLst/>
          </a:prstGeom>
        </p:spPr>
        <p:txBody>
          <a:bodyPr>
            <a:noAutofit/>
          </a:bodyPr>
          <a:p>
            <a:pPr>
              <a:lnSpc>
                <a:spcPct val="90000"/>
              </a:lnSpc>
              <a:spcBef>
                <a:spcPts val="1001"/>
              </a:spcBef>
            </a:pPr>
            <a:r>
              <a:rPr b="0" lang="en-US" sz="2400" spc="-1" strike="noStrike">
                <a:solidFill>
                  <a:srgbClr val="787878"/>
                </a:solidFill>
                <a:latin typeface="Aptos"/>
              </a:rPr>
              <a:t>Click to edit Master text styles</a:t>
            </a:r>
            <a:endParaRPr b="0" lang="en-US" sz="2400" spc="-1" strike="noStrike">
              <a:solidFill>
                <a:srgbClr val="000000"/>
              </a:solidFill>
              <a:latin typeface="Aptos"/>
            </a:endParaRPr>
          </a:p>
        </p:txBody>
      </p:sp>
      <p:sp>
        <p:nvSpPr>
          <p:cNvPr id="84"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A27A6165-DFD2-4536-A875-C674A50F3EFF}" type="datetime">
              <a:rPr b="0" lang="en-US" sz="1200" spc="-1" strike="noStrike">
                <a:solidFill>
                  <a:srgbClr val="787878"/>
                </a:solidFill>
                <a:latin typeface="Aptos"/>
              </a:rPr>
              <a:t>4/22/25</a:t>
            </a:fld>
            <a:endParaRPr b="0" lang="en-US" sz="1200" spc="-1" strike="noStrike">
              <a:latin typeface="Times New Roman"/>
            </a:endParaRPr>
          </a:p>
        </p:txBody>
      </p:sp>
      <p:sp>
        <p:nvSpPr>
          <p:cNvPr id="85" name="PlaceHolder 4"/>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86"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F73CD07A-7C7C-4FD2-B7D2-CDD3E6B37804}" type="slidenum">
              <a:rPr b="0" lang="en-US" sz="1200" spc="-1" strike="noStrike">
                <a:solidFill>
                  <a:srgbClr val="787878"/>
                </a:solidFill>
                <a:latin typeface="Aptos"/>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slideLayout" Target="../slideLayouts/slideLayout25.xml"/><Relationship Id="rId6"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25.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5.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slideLayout" Target="../slideLayouts/slideLayout25.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5.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25.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5.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25.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5.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5.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25.xml"/><Relationship Id="rId4"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5.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25.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5.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25.xml"/><Relationship Id="rId4"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slideLayout" Target="../slideLayouts/slideLayout25.xml"/><Relationship Id="rId5"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25.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slideLayout" Target="../slideLayouts/slideLayout25.xml"/><Relationship Id="rId5"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5.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5.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9" name="CustomShape 1"/>
          <p:cNvSpPr/>
          <p:nvPr/>
        </p:nvSpPr>
        <p:spPr>
          <a:xfrm>
            <a:off x="0" y="0"/>
            <a:ext cx="12191760" cy="6857640"/>
          </a:xfrm>
          <a:prstGeom prst="rect">
            <a:avLst/>
          </a:prstGeom>
          <a:gradFill rotWithShape="0">
            <a:gsLst>
              <a:gs pos="0">
                <a:schemeClr val="accent1"/>
              </a:gs>
              <a:gs pos="100000">
                <a:schemeClr val="accent2"/>
              </a:gs>
            </a:gsLst>
            <a:lin ang="2700000"/>
          </a:gradFill>
          <a:ln>
            <a:noFill/>
          </a:ln>
        </p:spPr>
        <p:style>
          <a:lnRef idx="2">
            <a:schemeClr val="accent1">
              <a:shade val="50000"/>
            </a:schemeClr>
          </a:lnRef>
          <a:fillRef idx="1">
            <a:schemeClr val="accent1"/>
          </a:fillRef>
          <a:effectRef idx="0">
            <a:schemeClr val="accent1"/>
          </a:effectRef>
          <a:fontRef idx="minor"/>
        </p:style>
      </p:sp>
      <p:sp>
        <p:nvSpPr>
          <p:cNvPr id="130" name="TextShape 2"/>
          <p:cNvSpPr txBox="1"/>
          <p:nvPr/>
        </p:nvSpPr>
        <p:spPr>
          <a:xfrm>
            <a:off x="1301400" y="590040"/>
            <a:ext cx="5409360" cy="2838600"/>
          </a:xfrm>
          <a:prstGeom prst="rect">
            <a:avLst/>
          </a:prstGeom>
          <a:noFill/>
          <a:ln>
            <a:noFill/>
          </a:ln>
        </p:spPr>
        <p:txBody>
          <a:bodyPr anchor="b">
            <a:normAutofit fontScale="64000"/>
          </a:bodyPr>
          <a:p>
            <a:pPr>
              <a:lnSpc>
                <a:spcPct val="90000"/>
              </a:lnSpc>
            </a:pPr>
            <a:r>
              <a:rPr b="0" lang="en-US" sz="3900" spc="-1" strike="noStrike">
                <a:solidFill>
                  <a:srgbClr val="ffffff"/>
                </a:solidFill>
                <a:latin typeface="Aptos Display"/>
              </a:rPr>
              <a:t>Breathing Assessment and Retraining:</a:t>
            </a:r>
            <a:br/>
            <a:r>
              <a:rPr b="0" lang="en-US" sz="3900" spc="-1" strike="noStrike">
                <a:solidFill>
                  <a:srgbClr val="ffffff"/>
                </a:solidFill>
                <a:latin typeface="Aptos Display"/>
              </a:rPr>
              <a:t>A Complimentary Therapy for Cardiac and Pulmonary Rehab</a:t>
            </a:r>
            <a:endParaRPr b="0" lang="en-US" sz="3900" spc="-1" strike="noStrike">
              <a:solidFill>
                <a:srgbClr val="000000"/>
              </a:solidFill>
              <a:latin typeface="Aptos"/>
            </a:endParaRPr>
          </a:p>
        </p:txBody>
      </p:sp>
      <p:sp>
        <p:nvSpPr>
          <p:cNvPr id="131" name="TextShape 3"/>
          <p:cNvSpPr txBox="1"/>
          <p:nvPr/>
        </p:nvSpPr>
        <p:spPr>
          <a:xfrm>
            <a:off x="5641920" y="4698720"/>
            <a:ext cx="5088240" cy="1197720"/>
          </a:xfrm>
          <a:prstGeom prst="rect">
            <a:avLst/>
          </a:prstGeom>
          <a:noFill/>
          <a:ln>
            <a:noFill/>
          </a:ln>
        </p:spPr>
        <p:txBody>
          <a:bodyPr>
            <a:normAutofit/>
          </a:bodyPr>
          <a:p>
            <a:pPr algn="r">
              <a:lnSpc>
                <a:spcPct val="90000"/>
              </a:lnSpc>
              <a:spcBef>
                <a:spcPts val="1001"/>
              </a:spcBef>
            </a:pPr>
            <a:r>
              <a:rPr b="0" lang="en-US" sz="2000" spc="-1" strike="noStrike">
                <a:solidFill>
                  <a:srgbClr val="ffffff"/>
                </a:solidFill>
                <a:latin typeface="Aptos"/>
              </a:rPr>
              <a:t>Julia O’Shea, RRT</a:t>
            </a:r>
            <a:br/>
            <a:r>
              <a:rPr b="0" lang="en-US" sz="2000" spc="-1" strike="noStrike">
                <a:solidFill>
                  <a:srgbClr val="ffffff"/>
                </a:solidFill>
                <a:latin typeface="Aptos"/>
              </a:rPr>
              <a:t>University of Vermont Medical Center</a:t>
            </a:r>
            <a:br/>
            <a:r>
              <a:rPr b="0" lang="en-US" sz="2000" spc="-1" strike="noStrike">
                <a:solidFill>
                  <a:srgbClr val="ffffff"/>
                </a:solidFill>
                <a:latin typeface="Aptos"/>
              </a:rPr>
              <a:t>Pulmonary Rehab Coordinator</a:t>
            </a:r>
            <a:endParaRPr b="0" lang="en-US" sz="2000" spc="-1" strike="noStrike">
              <a:latin typeface="Arial"/>
            </a:endParaRPr>
          </a:p>
        </p:txBody>
      </p:sp>
      <p:sp>
        <p:nvSpPr>
          <p:cNvPr id="132" name="CustomShape 4"/>
          <p:cNvSpPr/>
          <p:nvPr/>
        </p:nvSpPr>
        <p:spPr>
          <a:xfrm>
            <a:off x="6817680" y="2744640"/>
            <a:ext cx="138600" cy="138600"/>
          </a:xfrm>
          <a:custGeom>
            <a:avLst/>
            <a:gdLst/>
            <a:ah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720">
            <a:noFill/>
          </a:ln>
        </p:spPr>
        <p:style>
          <a:lnRef idx="0"/>
          <a:fillRef idx="0"/>
          <a:effectRef idx="0"/>
          <a:fontRef idx="minor"/>
        </p:style>
      </p:sp>
      <p:sp>
        <p:nvSpPr>
          <p:cNvPr id="133" name="CustomShape 5"/>
          <p:cNvSpPr/>
          <p:nvPr/>
        </p:nvSpPr>
        <p:spPr>
          <a:xfrm>
            <a:off x="7176240" y="297396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134" name="CustomShape 6"/>
          <p:cNvSpPr/>
          <p:nvPr/>
        </p:nvSpPr>
        <p:spPr>
          <a:xfrm>
            <a:off x="6802200" y="3198240"/>
            <a:ext cx="127440" cy="127440"/>
          </a:xfrm>
          <a:custGeom>
            <a:avLst/>
            <a:gdLst/>
            <a:ah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720">
            <a:noFill/>
          </a:ln>
        </p:spPr>
        <p:style>
          <a:lnRef idx="0"/>
          <a:fillRef idx="0"/>
          <a:effectRef idx="0"/>
          <a:fontRef idx="minor"/>
        </p:style>
      </p:sp>
      <p:sp>
        <p:nvSpPr>
          <p:cNvPr id="135" name="Line 7"/>
          <p:cNvSpPr/>
          <p:nvPr/>
        </p:nvSpPr>
        <p:spPr>
          <a:xfrm>
            <a:off x="1301040" y="3496320"/>
            <a:ext cx="0" cy="335268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8"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219" name="CustomShape 2"/>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220" name="CustomShape 3"/>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221" name="CustomShape 4"/>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222" name="Line 5"/>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223" name="CustomShape 6"/>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224" name="CustomShape 7"/>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225" name="CustomShape 8"/>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226" name="TextShape 9"/>
          <p:cNvSpPr txBox="1"/>
          <p:nvPr/>
        </p:nvSpPr>
        <p:spPr>
          <a:xfrm>
            <a:off x="838080" y="-92160"/>
            <a:ext cx="10515240" cy="1325160"/>
          </a:xfrm>
          <a:prstGeom prst="rect">
            <a:avLst/>
          </a:prstGeom>
          <a:noFill/>
          <a:ln>
            <a:noFill/>
          </a:ln>
        </p:spPr>
        <p:txBody>
          <a:bodyPr anchor="b">
            <a:normAutofit/>
          </a:bodyPr>
          <a:p>
            <a:pPr algn="r">
              <a:lnSpc>
                <a:spcPct val="90000"/>
              </a:lnSpc>
            </a:pPr>
            <a:r>
              <a:rPr b="0" lang="en-US" sz="4400" spc="-1" strike="noStrike">
                <a:solidFill>
                  <a:srgbClr val="ffffff"/>
                </a:solidFill>
                <a:latin typeface="Aptos Display"/>
              </a:rPr>
              <a:t>Biomechanics: Education</a:t>
            </a:r>
            <a:endParaRPr b="0" lang="en-US" sz="4400" spc="-1" strike="noStrike">
              <a:solidFill>
                <a:srgbClr val="000000"/>
              </a:solidFill>
              <a:latin typeface="Aptos"/>
            </a:endParaRPr>
          </a:p>
        </p:txBody>
      </p:sp>
      <p:pic>
        <p:nvPicPr>
          <p:cNvPr id="227" name="Picture 2" descr=""/>
          <p:cNvPicPr/>
          <p:nvPr/>
        </p:nvPicPr>
        <p:blipFill>
          <a:blip r:embed="rId1"/>
          <a:stretch/>
        </p:blipFill>
        <p:spPr>
          <a:xfrm>
            <a:off x="9706320" y="1697760"/>
            <a:ext cx="2112480" cy="1478520"/>
          </a:xfrm>
          <a:prstGeom prst="rect">
            <a:avLst/>
          </a:prstGeom>
          <a:ln>
            <a:noFill/>
          </a:ln>
        </p:spPr>
      </p:pic>
      <p:pic>
        <p:nvPicPr>
          <p:cNvPr id="228" name="Picture 2" descr=""/>
          <p:cNvPicPr/>
          <p:nvPr/>
        </p:nvPicPr>
        <p:blipFill>
          <a:blip r:embed="rId2"/>
          <a:stretch/>
        </p:blipFill>
        <p:spPr>
          <a:xfrm>
            <a:off x="7935840" y="3502440"/>
            <a:ext cx="1962000" cy="1232280"/>
          </a:xfrm>
          <a:prstGeom prst="rect">
            <a:avLst/>
          </a:prstGeom>
          <a:ln>
            <a:noFill/>
          </a:ln>
        </p:spPr>
      </p:pic>
      <p:pic>
        <p:nvPicPr>
          <p:cNvPr id="229" name="Picture 2" descr=""/>
          <p:cNvPicPr/>
          <p:nvPr/>
        </p:nvPicPr>
        <p:blipFill>
          <a:blip r:embed="rId3"/>
          <a:stretch/>
        </p:blipFill>
        <p:spPr>
          <a:xfrm>
            <a:off x="10060560" y="3502440"/>
            <a:ext cx="1728720" cy="1232280"/>
          </a:xfrm>
          <a:prstGeom prst="rect">
            <a:avLst/>
          </a:prstGeom>
          <a:ln>
            <a:noFill/>
          </a:ln>
        </p:spPr>
      </p:pic>
      <p:pic>
        <p:nvPicPr>
          <p:cNvPr id="230" name="Picture 5" descr=""/>
          <p:cNvPicPr/>
          <p:nvPr/>
        </p:nvPicPr>
        <p:blipFill>
          <a:blip r:embed="rId4"/>
          <a:stretch/>
        </p:blipFill>
        <p:spPr>
          <a:xfrm>
            <a:off x="7643160" y="1675080"/>
            <a:ext cx="1972800" cy="1478520"/>
          </a:xfrm>
          <a:prstGeom prst="rect">
            <a:avLst/>
          </a:prstGeom>
          <a:ln>
            <a:noFill/>
          </a:ln>
        </p:spPr>
      </p:pic>
      <p:sp>
        <p:nvSpPr>
          <p:cNvPr id="231" name="CustomShape 10"/>
          <p:cNvSpPr/>
          <p:nvPr/>
        </p:nvSpPr>
        <p:spPr>
          <a:xfrm>
            <a:off x="1039680" y="1713960"/>
            <a:ext cx="6550560" cy="4663080"/>
          </a:xfrm>
          <a:prstGeom prst="rect">
            <a:avLst/>
          </a:prstGeom>
          <a:noFill/>
          <a:ln>
            <a:noFill/>
          </a:ln>
        </p:spPr>
        <p:style>
          <a:lnRef idx="0"/>
          <a:fillRef idx="0"/>
          <a:effectRef idx="0"/>
          <a:fontRef idx="minor"/>
        </p:style>
        <p:txBody>
          <a:bodyPr lIns="90000" rIns="90000" tIns="45000" bIns="45000">
            <a:noAutofit/>
          </a:bodyPr>
          <a:p>
            <a:pPr indent="-216000">
              <a:lnSpc>
                <a:spcPct val="100000"/>
              </a:lnSpc>
              <a:buClr>
                <a:srgbClr val="ffffff"/>
              </a:buClr>
              <a:buFont typeface="Symbol" charset="2"/>
              <a:buChar char=""/>
            </a:pPr>
            <a:r>
              <a:rPr b="0" lang="en-US" sz="2600" spc="-1" strike="noStrike">
                <a:solidFill>
                  <a:srgbClr val="ffffff"/>
                </a:solidFill>
                <a:latin typeface="Aptos"/>
              </a:rPr>
              <a:t>Hi Lo test- hand on upper chest, hand on abdomen (Awareness is step one!)</a:t>
            </a: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Diaphragmatic Breathing- supine, seated, standing, with resistance</a:t>
            </a: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Pursed lip breathing</a:t>
            </a: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Postural awareness- mobility</a:t>
            </a: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Exhale on exertion, ex. Stairs</a:t>
            </a: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Recovery positions, down regulate</a:t>
            </a: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Paced breathing- breathing zones</a:t>
            </a:r>
            <a:endParaRPr b="0" lang="en-US" sz="2600" spc="-1" strike="noStrike">
              <a:latin typeface="Arial"/>
            </a:endParaRPr>
          </a:p>
          <a:p>
            <a:pPr>
              <a:lnSpc>
                <a:spcPct val="100000"/>
              </a:lnSpc>
            </a:pP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a:t>
            </a:r>
            <a:r>
              <a:rPr b="0" lang="en-US" sz="2600" spc="-1" strike="noStrike">
                <a:solidFill>
                  <a:srgbClr val="ffffff"/>
                </a:solidFill>
                <a:latin typeface="Aptos"/>
              </a:rPr>
              <a:t>Nose, low, slow” </a:t>
            </a:r>
            <a:r>
              <a:rPr b="0" i="1" lang="en-US" sz="2000" spc="-1" strike="noStrike">
                <a:solidFill>
                  <a:srgbClr val="ffffff"/>
                </a:solidFill>
                <a:latin typeface="Aptos"/>
              </a:rPr>
              <a:t>Buteyko Method</a:t>
            </a:r>
            <a:endParaRPr b="0" lang="en-US" sz="20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a:t>
            </a:r>
            <a:r>
              <a:rPr b="0" lang="en-US" sz="2600" spc="-1" strike="noStrike">
                <a:solidFill>
                  <a:srgbClr val="ffffff"/>
                </a:solidFill>
                <a:latin typeface="Aptos"/>
              </a:rPr>
              <a:t>When in doubt, exhale out” </a:t>
            </a:r>
            <a:r>
              <a:rPr b="0" i="1" lang="en-US" sz="2000" spc="-1" strike="noStrike">
                <a:solidFill>
                  <a:srgbClr val="ffffff"/>
                </a:solidFill>
                <a:latin typeface="Aptos"/>
              </a:rPr>
              <a:t>BradCliff Method</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2"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233" name="CustomShape 2"/>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234" name="CustomShape 3"/>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235" name="CustomShape 4"/>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236" name="Line 5"/>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237" name="CustomShape 6"/>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238" name="CustomShape 7"/>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239" name="CustomShape 8"/>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240" name="TextShape 9"/>
          <p:cNvSpPr txBox="1"/>
          <p:nvPr/>
        </p:nvSpPr>
        <p:spPr>
          <a:xfrm>
            <a:off x="838080" y="-92160"/>
            <a:ext cx="10515240" cy="1325160"/>
          </a:xfrm>
          <a:prstGeom prst="rect">
            <a:avLst/>
          </a:prstGeom>
          <a:noFill/>
          <a:ln>
            <a:noFill/>
          </a:ln>
        </p:spPr>
        <p:txBody>
          <a:bodyPr anchor="b">
            <a:normAutofit/>
          </a:bodyPr>
          <a:p>
            <a:pPr algn="r">
              <a:lnSpc>
                <a:spcPct val="90000"/>
              </a:lnSpc>
            </a:pPr>
            <a:r>
              <a:rPr b="0" lang="en-US" sz="4400" spc="-1" strike="noStrike">
                <a:solidFill>
                  <a:srgbClr val="ffffff"/>
                </a:solidFill>
                <a:latin typeface="Aptos Display"/>
              </a:rPr>
              <a:t>Biomechanics: Education</a:t>
            </a:r>
            <a:endParaRPr b="0" lang="en-US" sz="4400" spc="-1" strike="noStrike">
              <a:solidFill>
                <a:srgbClr val="000000"/>
              </a:solidFill>
              <a:latin typeface="Aptos"/>
            </a:endParaRPr>
          </a:p>
        </p:txBody>
      </p:sp>
      <p:sp>
        <p:nvSpPr>
          <p:cNvPr id="241" name="CustomShape 10"/>
          <p:cNvSpPr/>
          <p:nvPr/>
        </p:nvSpPr>
        <p:spPr>
          <a:xfrm>
            <a:off x="974520" y="1636560"/>
            <a:ext cx="5277600" cy="3979080"/>
          </a:xfrm>
          <a:prstGeom prst="rect">
            <a:avLst/>
          </a:prstGeom>
          <a:noFill/>
          <a:ln>
            <a:noFill/>
          </a:ln>
        </p:spPr>
        <p:style>
          <a:lnRef idx="0"/>
          <a:fillRef idx="0"/>
          <a:effectRef idx="0"/>
          <a:fontRef idx="minor"/>
        </p:style>
        <p:txBody>
          <a:bodyPr anchor="ctr">
            <a:normAutofit fontScale="87000"/>
          </a:bodyPr>
          <a:p>
            <a:pPr marL="343080" indent="-342720">
              <a:lnSpc>
                <a:spcPct val="90000"/>
              </a:lnSpc>
              <a:spcBef>
                <a:spcPts val="1001"/>
              </a:spcBef>
              <a:buClr>
                <a:srgbClr val="ffffff"/>
              </a:buClr>
              <a:buFont typeface="Arial"/>
              <a:buChar char="•"/>
            </a:pPr>
            <a:r>
              <a:rPr b="0" lang="en-US" sz="2800" spc="-1" strike="noStrike">
                <a:solidFill>
                  <a:srgbClr val="ffffff"/>
                </a:solidFill>
                <a:latin typeface="Aptos"/>
              </a:rPr>
              <a:t>Dr. David Kaminsky pilot study </a:t>
            </a:r>
            <a:endParaRPr b="0" lang="en-US" sz="2800" spc="-1" strike="noStrike">
              <a:latin typeface="Arial"/>
            </a:endParaRPr>
          </a:p>
          <a:p>
            <a:pPr marL="343080" indent="-342720">
              <a:lnSpc>
                <a:spcPct val="90000"/>
              </a:lnSpc>
              <a:spcBef>
                <a:spcPts val="1001"/>
              </a:spcBef>
              <a:buClr>
                <a:srgbClr val="ffffff"/>
              </a:buClr>
              <a:buFont typeface="Arial"/>
              <a:buChar char="•"/>
            </a:pPr>
            <a:r>
              <a:rPr b="0" lang="en-US" sz="2800" spc="-1" strike="noStrike">
                <a:solidFill>
                  <a:srgbClr val="ffffff"/>
                </a:solidFill>
                <a:latin typeface="Aptos"/>
              </a:rPr>
              <a:t>3 Part breath</a:t>
            </a:r>
            <a:endParaRPr b="0" lang="en-US" sz="2800" spc="-1" strike="noStrike">
              <a:latin typeface="Arial"/>
            </a:endParaRPr>
          </a:p>
          <a:p>
            <a:pPr marL="343080" indent="-342720">
              <a:lnSpc>
                <a:spcPct val="90000"/>
              </a:lnSpc>
              <a:spcBef>
                <a:spcPts val="1001"/>
              </a:spcBef>
              <a:buClr>
                <a:srgbClr val="ffffff"/>
              </a:buClr>
              <a:buFont typeface="Arial"/>
              <a:buChar char="•"/>
            </a:pPr>
            <a:r>
              <a:rPr b="0" lang="en-US" sz="2800" spc="-1" strike="noStrike">
                <a:solidFill>
                  <a:srgbClr val="ffffff"/>
                </a:solidFill>
                <a:latin typeface="Aptos"/>
              </a:rPr>
              <a:t>6MWD increased </a:t>
            </a:r>
            <a:endParaRPr b="0" lang="en-US" sz="2800" spc="-1" strike="noStrike">
              <a:latin typeface="Arial"/>
            </a:endParaRPr>
          </a:p>
          <a:p>
            <a:pPr marL="343080" indent="-342720">
              <a:lnSpc>
                <a:spcPct val="90000"/>
              </a:lnSpc>
              <a:spcBef>
                <a:spcPts val="1001"/>
              </a:spcBef>
              <a:buClr>
                <a:srgbClr val="ffffff"/>
              </a:buClr>
              <a:buFont typeface="Arial"/>
              <a:buChar char="•"/>
            </a:pPr>
            <a:r>
              <a:rPr b="0" lang="en-US" sz="2800" spc="-1" strike="noStrike">
                <a:solidFill>
                  <a:srgbClr val="ffffff"/>
                </a:solidFill>
                <a:latin typeface="Aptos"/>
              </a:rPr>
              <a:t>Small improvements in inspiratory capacity and dynamic air trapping.</a:t>
            </a:r>
            <a:endParaRPr b="0" lang="en-US" sz="2800" spc="-1" strike="noStrike">
              <a:latin typeface="Arial"/>
            </a:endParaRPr>
          </a:p>
          <a:p>
            <a:pPr marL="343080" indent="-342720">
              <a:lnSpc>
                <a:spcPct val="90000"/>
              </a:lnSpc>
              <a:spcBef>
                <a:spcPts val="1001"/>
              </a:spcBef>
              <a:buClr>
                <a:srgbClr val="ffffff"/>
              </a:buClr>
              <a:buFont typeface="Arial"/>
              <a:buChar char="•"/>
            </a:pPr>
            <a:r>
              <a:rPr b="0" lang="en-US" sz="2800" spc="-1" strike="noStrike">
                <a:solidFill>
                  <a:srgbClr val="ffffff"/>
                </a:solidFill>
                <a:latin typeface="Aptos"/>
              </a:rPr>
              <a:t>Improved measures of dyspnea and quality of life.</a:t>
            </a:r>
            <a:endParaRPr b="0" lang="en-US" sz="2800" spc="-1" strike="noStrike">
              <a:latin typeface="Arial"/>
            </a:endParaRPr>
          </a:p>
        </p:txBody>
      </p:sp>
      <p:pic>
        <p:nvPicPr>
          <p:cNvPr id="242" name="Picture 2" descr=""/>
          <p:cNvPicPr/>
          <p:nvPr/>
        </p:nvPicPr>
        <p:blipFill>
          <a:blip r:embed="rId1"/>
          <a:stretch/>
        </p:blipFill>
        <p:spPr>
          <a:xfrm>
            <a:off x="7023600" y="1504080"/>
            <a:ext cx="4397040" cy="1912680"/>
          </a:xfrm>
          <a:prstGeom prst="rect">
            <a:avLst/>
          </a:prstGeom>
          <a:ln>
            <a:noFill/>
          </a:ln>
        </p:spPr>
      </p:pic>
      <p:pic>
        <p:nvPicPr>
          <p:cNvPr id="243" name="Picture 3" descr=""/>
          <p:cNvPicPr/>
          <p:nvPr/>
        </p:nvPicPr>
        <p:blipFill>
          <a:blip r:embed="rId2"/>
          <a:stretch/>
        </p:blipFill>
        <p:spPr>
          <a:xfrm>
            <a:off x="7320600" y="3888000"/>
            <a:ext cx="4111920" cy="251856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4"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245" name="CustomShape 2"/>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246" name="CustomShape 3"/>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247" name="CustomShape 4"/>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248" name="Line 5"/>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249" name="CustomShape 6"/>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250" name="CustomShape 7"/>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251" name="CustomShape 8"/>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252" name="TextShape 9"/>
          <p:cNvSpPr txBox="1"/>
          <p:nvPr/>
        </p:nvSpPr>
        <p:spPr>
          <a:xfrm>
            <a:off x="838080" y="195480"/>
            <a:ext cx="10515240" cy="1325160"/>
          </a:xfrm>
          <a:prstGeom prst="rect">
            <a:avLst/>
          </a:prstGeom>
          <a:noFill/>
          <a:ln>
            <a:noFill/>
          </a:ln>
        </p:spPr>
        <p:txBody>
          <a:bodyPr anchor="b">
            <a:normAutofit/>
          </a:bodyPr>
          <a:p>
            <a:pPr algn="r">
              <a:lnSpc>
                <a:spcPct val="90000"/>
              </a:lnSpc>
            </a:pPr>
            <a:r>
              <a:rPr b="0" lang="en-US" sz="4400" spc="-1" strike="noStrike">
                <a:solidFill>
                  <a:srgbClr val="ffffff"/>
                </a:solidFill>
                <a:latin typeface="Aptos Display"/>
              </a:rPr>
              <a:t>Biomechanics: </a:t>
            </a:r>
            <a:br/>
            <a:r>
              <a:rPr b="0" lang="en-US" sz="4400" spc="-1" strike="noStrike">
                <a:solidFill>
                  <a:srgbClr val="ffffff"/>
                </a:solidFill>
                <a:latin typeface="Aptos Display"/>
              </a:rPr>
              <a:t>Respiratory Muscle Training</a:t>
            </a:r>
            <a:endParaRPr b="0" lang="en-US" sz="4400" spc="-1" strike="noStrike">
              <a:solidFill>
                <a:srgbClr val="000000"/>
              </a:solidFill>
              <a:latin typeface="Aptos"/>
            </a:endParaRPr>
          </a:p>
        </p:txBody>
      </p:sp>
      <p:sp>
        <p:nvSpPr>
          <p:cNvPr id="253" name="CustomShape 10"/>
          <p:cNvSpPr/>
          <p:nvPr/>
        </p:nvSpPr>
        <p:spPr>
          <a:xfrm>
            <a:off x="838080" y="1825560"/>
            <a:ext cx="5181120" cy="4350960"/>
          </a:xfrm>
          <a:prstGeom prst="rect">
            <a:avLst/>
          </a:prstGeom>
          <a:noFill/>
          <a:ln>
            <a:noFill/>
          </a:ln>
        </p:spPr>
        <p:style>
          <a:lnRef idx="0"/>
          <a:fillRef idx="0"/>
          <a:effectRef idx="0"/>
          <a:fontRef idx="minor"/>
        </p:style>
        <p:txBody>
          <a:bodyPr>
            <a:normAutofit/>
          </a:bodyPr>
          <a:p>
            <a:pPr marL="343080" indent="-342720">
              <a:lnSpc>
                <a:spcPct val="90000"/>
              </a:lnSpc>
              <a:spcBef>
                <a:spcPts val="1001"/>
              </a:spcBef>
              <a:buClr>
                <a:srgbClr val="ffffff"/>
              </a:buClr>
              <a:buFont typeface="Arial"/>
              <a:buChar char="•"/>
            </a:pPr>
            <a:r>
              <a:rPr b="1" lang="en-US" sz="2400" spc="-1" strike="noStrike">
                <a:solidFill>
                  <a:srgbClr val="ffffff"/>
                </a:solidFill>
                <a:latin typeface="Aptos"/>
              </a:rPr>
              <a:t>Exercise</a:t>
            </a:r>
            <a:r>
              <a:rPr b="0" lang="en-US" sz="2400" spc="-1" strike="noStrike">
                <a:solidFill>
                  <a:srgbClr val="ffffff"/>
                </a:solidFill>
                <a:latin typeface="Aptos"/>
              </a:rPr>
              <a:t>- Cardiac and Pulmonary Rehab</a:t>
            </a:r>
            <a:endParaRPr b="0" lang="en-US" sz="2400" spc="-1" strike="noStrike">
              <a:latin typeface="Arial"/>
            </a:endParaRPr>
          </a:p>
          <a:p>
            <a:pPr marL="343080" indent="-342720">
              <a:lnSpc>
                <a:spcPct val="90000"/>
              </a:lnSpc>
              <a:spcBef>
                <a:spcPts val="1001"/>
              </a:spcBef>
              <a:buClr>
                <a:srgbClr val="ffffff"/>
              </a:buClr>
              <a:buFont typeface="Arial"/>
              <a:buChar char="•"/>
            </a:pPr>
            <a:r>
              <a:rPr b="1" lang="en-US" sz="2400" spc="-1" strike="noStrike">
                <a:solidFill>
                  <a:srgbClr val="ffffff"/>
                </a:solidFill>
                <a:latin typeface="Aptos"/>
              </a:rPr>
              <a:t>Inspiratory muscle training- </a:t>
            </a:r>
            <a:r>
              <a:rPr b="0" lang="en-US" sz="2400" spc="-1" strike="noStrike">
                <a:solidFill>
                  <a:srgbClr val="ffffff"/>
                </a:solidFill>
                <a:latin typeface="Aptos"/>
              </a:rPr>
              <a:t>trains diaphragm and accessory muscles.</a:t>
            </a:r>
            <a:endParaRPr b="0" lang="en-US" sz="2400" spc="-1" strike="noStrike">
              <a:latin typeface="Arial"/>
            </a:endParaRPr>
          </a:p>
          <a:p>
            <a:pPr marL="343080" indent="-342720">
              <a:lnSpc>
                <a:spcPct val="90000"/>
              </a:lnSpc>
              <a:spcBef>
                <a:spcPts val="1001"/>
              </a:spcBef>
              <a:buClr>
                <a:srgbClr val="ffffff"/>
              </a:buClr>
              <a:buFont typeface="Arial"/>
              <a:buChar char="•"/>
            </a:pPr>
            <a:r>
              <a:rPr b="1" lang="en-US" sz="2400" spc="-1" strike="noStrike">
                <a:solidFill>
                  <a:srgbClr val="ffffff"/>
                </a:solidFill>
                <a:latin typeface="Aptos"/>
              </a:rPr>
              <a:t>Expiratory muscle training- </a:t>
            </a:r>
            <a:r>
              <a:rPr b="0" lang="en-US" sz="2400" spc="-1" strike="noStrike">
                <a:solidFill>
                  <a:srgbClr val="ffffff"/>
                </a:solidFill>
                <a:latin typeface="Aptos"/>
              </a:rPr>
              <a:t>trains internal intercostals, rectus abdominis, external and internal obliques and transversus abdominis. </a:t>
            </a:r>
            <a:endParaRPr b="0" lang="en-US" sz="2400" spc="-1" strike="noStrike">
              <a:latin typeface="Arial"/>
            </a:endParaRPr>
          </a:p>
        </p:txBody>
      </p:sp>
      <p:sp>
        <p:nvSpPr>
          <p:cNvPr id="254" name="CustomShape 11"/>
          <p:cNvSpPr/>
          <p:nvPr/>
        </p:nvSpPr>
        <p:spPr>
          <a:xfrm>
            <a:off x="6172200" y="1825560"/>
            <a:ext cx="5181120" cy="4350960"/>
          </a:xfrm>
          <a:prstGeom prst="rect">
            <a:avLst/>
          </a:prstGeom>
          <a:noFill/>
          <a:ln>
            <a:noFill/>
          </a:ln>
        </p:spPr>
        <p:style>
          <a:lnRef idx="0"/>
          <a:fillRef idx="0"/>
          <a:effectRef idx="0"/>
          <a:fontRef idx="minor"/>
        </p:style>
        <p:txBody>
          <a:bodyPr lIns="90000" rIns="90000" tIns="45000" bIns="45000">
            <a:normAutofit/>
          </a:bodyPr>
          <a:p>
            <a:pPr marL="228600" indent="-228240">
              <a:lnSpc>
                <a:spcPct val="90000"/>
              </a:lnSpc>
              <a:spcBef>
                <a:spcPts val="1001"/>
              </a:spcBef>
              <a:buClr>
                <a:srgbClr val="ffffff"/>
              </a:buClr>
              <a:buFont typeface="Arial"/>
              <a:buChar char="•"/>
            </a:pPr>
            <a:r>
              <a:rPr b="1" lang="en-US" sz="2400" spc="-1" strike="noStrike">
                <a:solidFill>
                  <a:srgbClr val="ffffff"/>
                </a:solidFill>
                <a:latin typeface="Aptos"/>
              </a:rPr>
              <a:t>Passive flow resistance- </a:t>
            </a:r>
            <a:r>
              <a:rPr b="0" lang="en-US" sz="2400" spc="-1" strike="noStrike">
                <a:solidFill>
                  <a:srgbClr val="ffffff"/>
                </a:solidFill>
                <a:latin typeface="Aptos"/>
              </a:rPr>
              <a:t>breathing trainers that use flow resistive loading usually consist of holes of varying sizes. </a:t>
            </a:r>
            <a:endParaRPr b="0" lang="en-US" sz="2400" spc="-1" strike="noStrike">
              <a:latin typeface="Arial"/>
            </a:endParaRPr>
          </a:p>
          <a:p>
            <a:pPr marL="228600" indent="-228240">
              <a:lnSpc>
                <a:spcPct val="90000"/>
              </a:lnSpc>
              <a:spcBef>
                <a:spcPts val="1001"/>
              </a:spcBef>
              <a:buClr>
                <a:srgbClr val="ffffff"/>
              </a:buClr>
              <a:buFont typeface="Arial"/>
              <a:buChar char="•"/>
            </a:pPr>
            <a:r>
              <a:rPr b="1" lang="en-US" sz="2400" spc="-1" strike="noStrike">
                <a:solidFill>
                  <a:srgbClr val="ffffff"/>
                </a:solidFill>
                <a:latin typeface="Aptos"/>
              </a:rPr>
              <a:t>Threshold resistance- </a:t>
            </a:r>
            <a:r>
              <a:rPr b="0" lang="en-US" sz="2400" spc="-1" strike="noStrike">
                <a:solidFill>
                  <a:srgbClr val="ffffff"/>
                </a:solidFill>
                <a:latin typeface="Aptos"/>
              </a:rPr>
              <a:t>spring-loaded valve that will only open once you are able to generate enough inspiratory pressure. </a:t>
            </a:r>
            <a:endParaRPr b="0" lang="en-US" sz="2400" spc="-1" strike="noStrike">
              <a:latin typeface="Arial"/>
            </a:endParaRPr>
          </a:p>
          <a:p>
            <a:pPr>
              <a:lnSpc>
                <a:spcPct val="90000"/>
              </a:lnSpc>
              <a:spcBef>
                <a:spcPts val="499"/>
              </a:spcBef>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5"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256" name="CustomShape 2"/>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257" name="CustomShape 3"/>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258" name="CustomShape 4"/>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259" name="Line 5"/>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260" name="CustomShape 6"/>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261" name="CustomShape 7"/>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262" name="CustomShape 8"/>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263" name="TextShape 9"/>
          <p:cNvSpPr txBox="1"/>
          <p:nvPr/>
        </p:nvSpPr>
        <p:spPr>
          <a:xfrm>
            <a:off x="948960" y="240840"/>
            <a:ext cx="10515240" cy="1325160"/>
          </a:xfrm>
          <a:prstGeom prst="rect">
            <a:avLst/>
          </a:prstGeom>
          <a:noFill/>
          <a:ln>
            <a:noFill/>
          </a:ln>
        </p:spPr>
        <p:txBody>
          <a:bodyPr anchor="b">
            <a:normAutofit/>
          </a:bodyPr>
          <a:p>
            <a:pPr algn="r">
              <a:lnSpc>
                <a:spcPct val="90000"/>
              </a:lnSpc>
            </a:pPr>
            <a:r>
              <a:rPr b="0" lang="en-US" sz="4400" spc="-1" strike="noStrike">
                <a:solidFill>
                  <a:srgbClr val="ffffff"/>
                </a:solidFill>
                <a:latin typeface="Aptos Display"/>
              </a:rPr>
              <a:t>Biomechanics: </a:t>
            </a:r>
            <a:br/>
            <a:r>
              <a:rPr b="0" lang="en-US" sz="4400" spc="-1" strike="noStrike">
                <a:solidFill>
                  <a:srgbClr val="ffffff"/>
                </a:solidFill>
                <a:latin typeface="Aptos Display"/>
              </a:rPr>
              <a:t>Respiratory Muscle Metaboreflex</a:t>
            </a:r>
            <a:endParaRPr b="0" lang="en-US" sz="4400" spc="-1" strike="noStrike">
              <a:solidFill>
                <a:srgbClr val="000000"/>
              </a:solidFill>
              <a:latin typeface="Aptos"/>
            </a:endParaRPr>
          </a:p>
        </p:txBody>
      </p:sp>
      <p:pic>
        <p:nvPicPr>
          <p:cNvPr id="264" name="Picture 1" descr=""/>
          <p:cNvPicPr/>
          <p:nvPr/>
        </p:nvPicPr>
        <p:blipFill>
          <a:blip r:embed="rId1"/>
          <a:stretch/>
        </p:blipFill>
        <p:spPr>
          <a:xfrm>
            <a:off x="6437880" y="1769040"/>
            <a:ext cx="5491440" cy="4327200"/>
          </a:xfrm>
          <a:prstGeom prst="rect">
            <a:avLst/>
          </a:prstGeom>
          <a:ln>
            <a:noFill/>
          </a:ln>
        </p:spPr>
      </p:pic>
      <p:sp>
        <p:nvSpPr>
          <p:cNvPr id="265" name="CustomShape 10"/>
          <p:cNvSpPr/>
          <p:nvPr/>
        </p:nvSpPr>
        <p:spPr>
          <a:xfrm>
            <a:off x="957960" y="1699920"/>
            <a:ext cx="5377680" cy="5635440"/>
          </a:xfrm>
          <a:prstGeom prst="rect">
            <a:avLst/>
          </a:prstGeom>
          <a:noFill/>
          <a:ln>
            <a:noFill/>
          </a:ln>
        </p:spPr>
        <p:style>
          <a:lnRef idx="0"/>
          <a:fillRef idx="0"/>
          <a:effectRef idx="0"/>
          <a:fontRef idx="minor"/>
        </p:style>
        <p:txBody>
          <a:bodyPr lIns="90000" rIns="90000" tIns="45000" bIns="45000">
            <a:spAutoFit/>
          </a:bodyPr>
          <a:p>
            <a:pPr marL="285840" indent="-285480">
              <a:lnSpc>
                <a:spcPct val="100000"/>
              </a:lnSpc>
              <a:buClr>
                <a:srgbClr val="ffffff"/>
              </a:buClr>
              <a:buFont typeface="Arial"/>
              <a:buChar char="•"/>
            </a:pPr>
            <a:r>
              <a:rPr b="0" lang="en-US" sz="2800" spc="-1" strike="noStrike">
                <a:solidFill>
                  <a:srgbClr val="ffffff"/>
                </a:solidFill>
                <a:latin typeface="Aptos"/>
              </a:rPr>
              <a:t>Increased work of breathing with increased blood flow demand to diaphragm</a:t>
            </a:r>
            <a:endParaRPr b="0" lang="en-US" sz="2800" spc="-1" strike="noStrike">
              <a:latin typeface="Arial"/>
            </a:endParaRPr>
          </a:p>
          <a:p>
            <a:pPr marL="285840" indent="-285480">
              <a:lnSpc>
                <a:spcPct val="100000"/>
              </a:lnSpc>
              <a:buClr>
                <a:srgbClr val="ffffff"/>
              </a:buClr>
              <a:buFont typeface="Arial"/>
              <a:buChar char="•"/>
            </a:pPr>
            <a:r>
              <a:rPr b="0" lang="en-US" sz="2800" spc="-1" strike="noStrike">
                <a:solidFill>
                  <a:srgbClr val="ffffff"/>
                </a:solidFill>
                <a:latin typeface="Aptos"/>
              </a:rPr>
              <a:t>Blood “stealing” from locomotor limbs</a:t>
            </a:r>
            <a:endParaRPr b="0" lang="en-US" sz="2800" spc="-1" strike="noStrike">
              <a:latin typeface="Arial"/>
            </a:endParaRPr>
          </a:p>
          <a:p>
            <a:pPr marL="285840" indent="-285480">
              <a:lnSpc>
                <a:spcPct val="100000"/>
              </a:lnSpc>
              <a:buClr>
                <a:srgbClr val="ffffff"/>
              </a:buClr>
              <a:buFont typeface="Arial"/>
              <a:buChar char="•"/>
            </a:pPr>
            <a:r>
              <a:rPr b="0" lang="en-US" sz="2800" spc="-1" strike="noStrike">
                <a:solidFill>
                  <a:srgbClr val="ffffff"/>
                </a:solidFill>
                <a:latin typeface="Aptos"/>
              </a:rPr>
              <a:t>Sympathetic nervous system vasoconstrictor neurons</a:t>
            </a:r>
            <a:endParaRPr b="0" lang="en-US" sz="2800" spc="-1" strike="noStrike">
              <a:latin typeface="Arial"/>
            </a:endParaRPr>
          </a:p>
          <a:p>
            <a:pPr marL="285840" indent="-285480">
              <a:lnSpc>
                <a:spcPct val="100000"/>
              </a:lnSpc>
              <a:buClr>
                <a:srgbClr val="ffffff"/>
              </a:buClr>
              <a:buFont typeface="Arial"/>
              <a:buChar char="•"/>
            </a:pPr>
            <a:r>
              <a:rPr b="0" lang="en-US" sz="2800" spc="-1" strike="noStrike">
                <a:solidFill>
                  <a:srgbClr val="ffffff"/>
                </a:solidFill>
                <a:latin typeface="Aptos"/>
              </a:rPr>
              <a:t>Goal is protection of O2 delivery to the respiratory muscles</a:t>
            </a:r>
            <a:endParaRPr b="0" lang="en-US" sz="2800" spc="-1" strike="noStrike">
              <a:latin typeface="Arial"/>
            </a:endParaRPr>
          </a:p>
          <a:p>
            <a:pPr>
              <a:lnSpc>
                <a:spcPct val="100000"/>
              </a:lnSpc>
            </a:pP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6"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267" name="CustomShape 2"/>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268" name="CustomShape 3"/>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269" name="CustomShape 4"/>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270" name="Line 5"/>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271" name="CustomShape 6"/>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272" name="CustomShape 7"/>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273" name="CustomShape 8"/>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274" name="TextShape 9"/>
          <p:cNvSpPr txBox="1"/>
          <p:nvPr/>
        </p:nvSpPr>
        <p:spPr>
          <a:xfrm>
            <a:off x="838080" y="195480"/>
            <a:ext cx="10515240" cy="1325160"/>
          </a:xfrm>
          <a:prstGeom prst="rect">
            <a:avLst/>
          </a:prstGeom>
          <a:noFill/>
          <a:ln>
            <a:noFill/>
          </a:ln>
        </p:spPr>
        <p:txBody>
          <a:bodyPr anchor="b">
            <a:normAutofit/>
          </a:bodyPr>
          <a:p>
            <a:pPr algn="r">
              <a:lnSpc>
                <a:spcPct val="90000"/>
              </a:lnSpc>
            </a:pPr>
            <a:r>
              <a:rPr b="0" lang="en-US" sz="4400" spc="-1" strike="noStrike">
                <a:solidFill>
                  <a:srgbClr val="ffffff"/>
                </a:solidFill>
                <a:latin typeface="Aptos Display"/>
              </a:rPr>
              <a:t>Biomechanics: </a:t>
            </a:r>
            <a:br/>
            <a:r>
              <a:rPr b="0" lang="en-US" sz="4400" spc="-1" strike="noStrike">
                <a:solidFill>
                  <a:srgbClr val="ffffff"/>
                </a:solidFill>
                <a:latin typeface="Aptos Display"/>
              </a:rPr>
              <a:t>Inspiratory Muscle Training</a:t>
            </a:r>
            <a:endParaRPr b="0" lang="en-US" sz="4400" spc="-1" strike="noStrike">
              <a:solidFill>
                <a:srgbClr val="000000"/>
              </a:solidFill>
              <a:latin typeface="Aptos"/>
            </a:endParaRPr>
          </a:p>
        </p:txBody>
      </p:sp>
      <p:sp>
        <p:nvSpPr>
          <p:cNvPr id="275" name="CustomShape 10"/>
          <p:cNvSpPr/>
          <p:nvPr/>
        </p:nvSpPr>
        <p:spPr>
          <a:xfrm>
            <a:off x="856080" y="1934640"/>
            <a:ext cx="6267600" cy="4350960"/>
          </a:xfrm>
          <a:prstGeom prst="rect">
            <a:avLst/>
          </a:prstGeom>
          <a:noFill/>
          <a:ln>
            <a:noFill/>
          </a:ln>
        </p:spPr>
        <p:style>
          <a:lnRef idx="0"/>
          <a:fillRef idx="0"/>
          <a:effectRef idx="0"/>
          <a:fontRef idx="minor"/>
        </p:style>
        <p:txBody>
          <a:bodyPr>
            <a:normAutofit fontScale="97000"/>
          </a:bodyPr>
          <a:p>
            <a:pPr marL="343080" indent="-342720">
              <a:lnSpc>
                <a:spcPct val="90000"/>
              </a:lnSpc>
              <a:spcBef>
                <a:spcPts val="1001"/>
              </a:spcBef>
              <a:buClr>
                <a:srgbClr val="ffffff"/>
              </a:buClr>
              <a:buFont typeface="Arial"/>
              <a:buChar char="•"/>
            </a:pPr>
            <a:r>
              <a:rPr b="0" lang="en-US" sz="2800" spc="-1" strike="noStrike">
                <a:solidFill>
                  <a:srgbClr val="ffffff"/>
                </a:solidFill>
                <a:latin typeface="Aptos"/>
              </a:rPr>
              <a:t>When to use? </a:t>
            </a:r>
            <a:endParaRPr b="0" lang="en-US" sz="2800" spc="-1" strike="noStrike">
              <a:latin typeface="Arial"/>
            </a:endParaRPr>
          </a:p>
          <a:p>
            <a:pPr lvl="1" marL="800280" indent="-342720">
              <a:lnSpc>
                <a:spcPct val="90000"/>
              </a:lnSpc>
              <a:spcBef>
                <a:spcPts val="499"/>
              </a:spcBef>
              <a:buClr>
                <a:srgbClr val="ffffff"/>
              </a:buClr>
              <a:buFont typeface="Arial"/>
              <a:buChar char="•"/>
            </a:pPr>
            <a:r>
              <a:rPr b="0" lang="en-US" sz="2800" spc="-1" strike="noStrike">
                <a:solidFill>
                  <a:srgbClr val="ffffff"/>
                </a:solidFill>
                <a:latin typeface="Aptos"/>
              </a:rPr>
              <a:t>Respiratory muscle weakness </a:t>
            </a:r>
            <a:endParaRPr b="0" lang="en-US" sz="2800" spc="-1" strike="noStrike">
              <a:latin typeface="Arial"/>
            </a:endParaRPr>
          </a:p>
          <a:p>
            <a:pPr lvl="1" marL="800280" indent="-342720">
              <a:lnSpc>
                <a:spcPct val="90000"/>
              </a:lnSpc>
              <a:spcBef>
                <a:spcPts val="499"/>
              </a:spcBef>
              <a:buClr>
                <a:srgbClr val="ffffff"/>
              </a:buClr>
              <a:buFont typeface="Arial"/>
              <a:buChar char="•"/>
            </a:pPr>
            <a:r>
              <a:rPr b="0" lang="en-US" sz="2800" spc="-1" strike="noStrike">
                <a:solidFill>
                  <a:srgbClr val="ffffff"/>
                </a:solidFill>
                <a:latin typeface="Aptos"/>
              </a:rPr>
              <a:t>post-ICU </a:t>
            </a:r>
            <a:endParaRPr b="0" lang="en-US" sz="2800" spc="-1" strike="noStrike">
              <a:latin typeface="Arial"/>
            </a:endParaRPr>
          </a:p>
          <a:p>
            <a:pPr lvl="1" marL="800280" indent="-342720">
              <a:lnSpc>
                <a:spcPct val="90000"/>
              </a:lnSpc>
              <a:spcBef>
                <a:spcPts val="499"/>
              </a:spcBef>
              <a:buClr>
                <a:srgbClr val="ffffff"/>
              </a:buClr>
              <a:buFont typeface="Arial"/>
              <a:buChar char="•"/>
            </a:pPr>
            <a:r>
              <a:rPr b="0" lang="en-US" sz="2800" spc="-1" strike="noStrike">
                <a:solidFill>
                  <a:srgbClr val="ffffff"/>
                </a:solidFill>
                <a:latin typeface="Aptos"/>
              </a:rPr>
              <a:t>diaphragm paralysis </a:t>
            </a:r>
            <a:endParaRPr b="0" lang="en-US" sz="2800" spc="-1" strike="noStrike">
              <a:latin typeface="Arial"/>
            </a:endParaRPr>
          </a:p>
          <a:p>
            <a:pPr lvl="1" marL="800280" indent="-342720">
              <a:lnSpc>
                <a:spcPct val="90000"/>
              </a:lnSpc>
              <a:spcBef>
                <a:spcPts val="499"/>
              </a:spcBef>
              <a:buClr>
                <a:srgbClr val="ffffff"/>
              </a:buClr>
              <a:buFont typeface="Arial"/>
              <a:buChar char="•"/>
            </a:pPr>
            <a:r>
              <a:rPr b="0" lang="en-US" sz="2800" spc="-1" strike="noStrike">
                <a:solidFill>
                  <a:srgbClr val="ffffff"/>
                </a:solidFill>
                <a:latin typeface="Aptos"/>
              </a:rPr>
              <a:t>long COVID </a:t>
            </a:r>
            <a:endParaRPr b="0" lang="en-US" sz="2800" spc="-1" strike="noStrike">
              <a:latin typeface="Arial"/>
            </a:endParaRPr>
          </a:p>
          <a:p>
            <a:pPr lvl="1" marL="800280" indent="-342720">
              <a:lnSpc>
                <a:spcPct val="90000"/>
              </a:lnSpc>
              <a:spcBef>
                <a:spcPts val="499"/>
              </a:spcBef>
              <a:buClr>
                <a:srgbClr val="ffffff"/>
              </a:buClr>
              <a:buFont typeface="Arial"/>
              <a:buChar char="•"/>
            </a:pPr>
            <a:r>
              <a:rPr b="0" lang="en-US" sz="2800" spc="-1" strike="noStrike">
                <a:solidFill>
                  <a:srgbClr val="ffffff"/>
                </a:solidFill>
                <a:latin typeface="Aptos"/>
              </a:rPr>
              <a:t>HTN</a:t>
            </a:r>
            <a:endParaRPr b="0" lang="en-US" sz="2800" spc="-1" strike="noStrike">
              <a:latin typeface="Arial"/>
            </a:endParaRPr>
          </a:p>
          <a:p>
            <a:pPr marL="343080" indent="-342720">
              <a:lnSpc>
                <a:spcPct val="90000"/>
              </a:lnSpc>
              <a:spcBef>
                <a:spcPts val="1001"/>
              </a:spcBef>
              <a:buClr>
                <a:srgbClr val="ffffff"/>
              </a:buClr>
              <a:buFont typeface="Arial"/>
              <a:buChar char="•"/>
            </a:pPr>
            <a:r>
              <a:rPr b="0" lang="en-US" sz="2800" spc="-1" strike="noStrike">
                <a:solidFill>
                  <a:srgbClr val="ffffff"/>
                </a:solidFill>
                <a:latin typeface="Aptos"/>
              </a:rPr>
              <a:t>Limitations- cost and time to educate</a:t>
            </a:r>
            <a:endParaRPr b="0" lang="en-US" sz="2800" spc="-1" strike="noStrike">
              <a:latin typeface="Arial"/>
            </a:endParaRPr>
          </a:p>
          <a:p>
            <a:pPr marL="343080" indent="-342720">
              <a:lnSpc>
                <a:spcPct val="90000"/>
              </a:lnSpc>
              <a:spcBef>
                <a:spcPts val="1001"/>
              </a:spcBef>
              <a:buClr>
                <a:srgbClr val="ffffff"/>
              </a:buClr>
              <a:buFont typeface="Arial"/>
              <a:buChar char="•"/>
            </a:pPr>
            <a:r>
              <a:rPr b="0" lang="en-US" sz="2800" spc="-1" strike="noStrike">
                <a:solidFill>
                  <a:srgbClr val="ffffff"/>
                </a:solidFill>
                <a:latin typeface="Aptos"/>
              </a:rPr>
              <a:t>Proper education and dose- which muscles are you training?</a:t>
            </a:r>
            <a:endParaRPr b="0" lang="en-US" sz="2800" spc="-1" strike="noStrike">
              <a:latin typeface="Arial"/>
            </a:endParaRPr>
          </a:p>
        </p:txBody>
      </p:sp>
      <p:pic>
        <p:nvPicPr>
          <p:cNvPr id="276" name="Picture 11" descr=""/>
          <p:cNvPicPr/>
          <p:nvPr/>
        </p:nvPicPr>
        <p:blipFill>
          <a:blip r:embed="rId1"/>
          <a:stretch/>
        </p:blipFill>
        <p:spPr>
          <a:xfrm>
            <a:off x="10015200" y="1788480"/>
            <a:ext cx="1450440" cy="2372400"/>
          </a:xfrm>
          <a:prstGeom prst="rect">
            <a:avLst/>
          </a:prstGeom>
          <a:ln>
            <a:noFill/>
          </a:ln>
        </p:spPr>
      </p:pic>
      <p:pic>
        <p:nvPicPr>
          <p:cNvPr id="277" name="Picture 2" descr=""/>
          <p:cNvPicPr/>
          <p:nvPr/>
        </p:nvPicPr>
        <p:blipFill>
          <a:blip r:embed="rId2"/>
          <a:stretch/>
        </p:blipFill>
        <p:spPr>
          <a:xfrm>
            <a:off x="7278840" y="1769400"/>
            <a:ext cx="1728000" cy="1728000"/>
          </a:xfrm>
          <a:prstGeom prst="rect">
            <a:avLst/>
          </a:prstGeom>
          <a:ln>
            <a:noFill/>
          </a:ln>
        </p:spPr>
      </p:pic>
      <p:pic>
        <p:nvPicPr>
          <p:cNvPr id="278" name="Picture 4" descr=""/>
          <p:cNvPicPr/>
          <p:nvPr/>
        </p:nvPicPr>
        <p:blipFill>
          <a:blip r:embed="rId3"/>
          <a:stretch/>
        </p:blipFill>
        <p:spPr>
          <a:xfrm>
            <a:off x="7278840" y="3654360"/>
            <a:ext cx="2213280" cy="2213280"/>
          </a:xfrm>
          <a:prstGeom prst="rect">
            <a:avLst/>
          </a:prstGeom>
          <a:ln>
            <a:noFill/>
          </a:ln>
        </p:spPr>
      </p:pic>
      <p:pic>
        <p:nvPicPr>
          <p:cNvPr id="279" name="Picture 17" descr=""/>
          <p:cNvPicPr/>
          <p:nvPr/>
        </p:nvPicPr>
        <p:blipFill>
          <a:blip r:embed="rId4"/>
          <a:stretch/>
        </p:blipFill>
        <p:spPr>
          <a:xfrm>
            <a:off x="9738360" y="4716000"/>
            <a:ext cx="1727280" cy="115164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0"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281" name="CustomShape 2"/>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282" name="CustomShape 3"/>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283" name="CustomShape 4"/>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284" name="Line 5"/>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285" name="CustomShape 6"/>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286" name="CustomShape 7"/>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287" name="CustomShape 8"/>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288" name="TextShape 9"/>
          <p:cNvSpPr txBox="1"/>
          <p:nvPr/>
        </p:nvSpPr>
        <p:spPr>
          <a:xfrm>
            <a:off x="924480" y="240840"/>
            <a:ext cx="10515240" cy="1325160"/>
          </a:xfrm>
          <a:prstGeom prst="rect">
            <a:avLst/>
          </a:prstGeom>
          <a:noFill/>
          <a:ln>
            <a:noFill/>
          </a:ln>
        </p:spPr>
        <p:txBody>
          <a:bodyPr anchor="b">
            <a:normAutofit/>
          </a:bodyPr>
          <a:p>
            <a:pPr algn="r">
              <a:lnSpc>
                <a:spcPct val="90000"/>
              </a:lnSpc>
            </a:pPr>
            <a:r>
              <a:rPr b="0" lang="en-US" sz="4400" spc="-1" strike="noStrike">
                <a:solidFill>
                  <a:srgbClr val="ffffff"/>
                </a:solidFill>
                <a:latin typeface="Aptos Display"/>
              </a:rPr>
              <a:t>Biomechanics: </a:t>
            </a:r>
            <a:br/>
            <a:r>
              <a:rPr b="0" lang="en-US" sz="4400" spc="-1" strike="noStrike">
                <a:solidFill>
                  <a:srgbClr val="ffffff"/>
                </a:solidFill>
                <a:latin typeface="Aptos Display"/>
              </a:rPr>
              <a:t>Inspiratory Muscle Training COPD</a:t>
            </a:r>
            <a:endParaRPr b="0" lang="en-US" sz="4400" spc="-1" strike="noStrike">
              <a:solidFill>
                <a:srgbClr val="000000"/>
              </a:solidFill>
              <a:latin typeface="Aptos"/>
            </a:endParaRPr>
          </a:p>
        </p:txBody>
      </p:sp>
      <p:pic>
        <p:nvPicPr>
          <p:cNvPr id="289" name="Picture 7" descr=""/>
          <p:cNvPicPr/>
          <p:nvPr/>
        </p:nvPicPr>
        <p:blipFill>
          <a:blip r:embed="rId1"/>
          <a:stretch/>
        </p:blipFill>
        <p:spPr>
          <a:xfrm>
            <a:off x="846360" y="1807560"/>
            <a:ext cx="5595840" cy="1325160"/>
          </a:xfrm>
          <a:prstGeom prst="rect">
            <a:avLst/>
          </a:prstGeom>
          <a:ln>
            <a:noFill/>
          </a:ln>
        </p:spPr>
      </p:pic>
      <p:sp>
        <p:nvSpPr>
          <p:cNvPr id="290" name="CustomShape 10"/>
          <p:cNvSpPr/>
          <p:nvPr/>
        </p:nvSpPr>
        <p:spPr>
          <a:xfrm>
            <a:off x="6646320" y="1757520"/>
            <a:ext cx="5105160" cy="3016440"/>
          </a:xfrm>
          <a:prstGeom prst="rect">
            <a:avLst/>
          </a:prstGeom>
          <a:noFill/>
          <a:ln>
            <a:noFill/>
          </a:ln>
        </p:spPr>
        <p:style>
          <a:lnRef idx="0"/>
          <a:fillRef idx="0"/>
          <a:effectRef idx="0"/>
          <a:fontRef idx="minor"/>
        </p:style>
        <p:txBody>
          <a:bodyPr lIns="90000" rIns="90000" tIns="45000" bIns="45000">
            <a:spAutoFit/>
          </a:bodyPr>
          <a:p>
            <a:pPr marL="285840" indent="-285480">
              <a:lnSpc>
                <a:spcPct val="100000"/>
              </a:lnSpc>
              <a:buClr>
                <a:srgbClr val="ffffff"/>
              </a:buClr>
              <a:buFont typeface="Arial"/>
              <a:buChar char="•"/>
            </a:pPr>
            <a:r>
              <a:rPr b="0" lang="en-US" sz="2400" spc="-1" strike="noStrike">
                <a:solidFill>
                  <a:srgbClr val="ffffff"/>
                </a:solidFill>
                <a:latin typeface="Aptos"/>
              </a:rPr>
              <a:t>IMT may not improve dyspnea, functional exercise capacity and life quality when associated with PR.</a:t>
            </a:r>
            <a:endParaRPr b="0" lang="en-US" sz="2400" spc="-1" strike="noStrike">
              <a:latin typeface="Arial"/>
            </a:endParaRPr>
          </a:p>
          <a:p>
            <a:pPr marL="285840" indent="-285480">
              <a:lnSpc>
                <a:spcPct val="100000"/>
              </a:lnSpc>
              <a:buClr>
                <a:srgbClr val="ffffff"/>
              </a:buClr>
              <a:buFont typeface="Arial"/>
              <a:buChar char="•"/>
            </a:pPr>
            <a:r>
              <a:rPr b="0" lang="en-US" sz="2400" spc="-1" strike="noStrike">
                <a:solidFill>
                  <a:srgbClr val="ffffff"/>
                </a:solidFill>
                <a:latin typeface="Aptos"/>
              </a:rPr>
              <a:t>However, IMT is likely to improve these outcomes when provided alone.</a:t>
            </a:r>
            <a:endParaRPr b="0" lang="en-US" sz="2400" spc="-1" strike="noStrike">
              <a:latin typeface="Arial"/>
            </a:endParaRPr>
          </a:p>
          <a:p>
            <a:pPr>
              <a:lnSpc>
                <a:spcPct val="100000"/>
              </a:lnSpc>
            </a:pPr>
            <a:endParaRPr b="0" lang="en-US" sz="2400" spc="-1" strike="noStrike">
              <a:latin typeface="Arial"/>
            </a:endParaRPr>
          </a:p>
        </p:txBody>
      </p:sp>
      <p:sp>
        <p:nvSpPr>
          <p:cNvPr id="291" name="CustomShape 11"/>
          <p:cNvSpPr/>
          <p:nvPr/>
        </p:nvSpPr>
        <p:spPr>
          <a:xfrm>
            <a:off x="983880" y="3429000"/>
            <a:ext cx="5534640" cy="3382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ffffff"/>
                </a:solidFill>
                <a:latin typeface="Aptos"/>
              </a:rPr>
              <a:t>Considerations:</a:t>
            </a:r>
            <a:endParaRPr b="0" lang="en-US" sz="2400" spc="-1" strike="noStrike">
              <a:latin typeface="Arial"/>
            </a:endParaRPr>
          </a:p>
          <a:p>
            <a:pPr marL="285840" indent="-285480">
              <a:lnSpc>
                <a:spcPct val="100000"/>
              </a:lnSpc>
              <a:buClr>
                <a:srgbClr val="ffffff"/>
              </a:buClr>
              <a:buFont typeface="Arial"/>
              <a:buChar char="•"/>
            </a:pPr>
            <a:r>
              <a:rPr b="0" lang="en-US" sz="2400" spc="-1" strike="noStrike">
                <a:solidFill>
                  <a:srgbClr val="ffffff"/>
                </a:solidFill>
                <a:latin typeface="Aptos"/>
              </a:rPr>
              <a:t>Stand-alone therapy or part of a PR program</a:t>
            </a:r>
            <a:endParaRPr b="0" lang="en-US" sz="2400" spc="-1" strike="noStrike">
              <a:latin typeface="Arial"/>
            </a:endParaRPr>
          </a:p>
          <a:p>
            <a:pPr marL="285840" indent="-285480">
              <a:lnSpc>
                <a:spcPct val="100000"/>
              </a:lnSpc>
              <a:buClr>
                <a:srgbClr val="ffffff"/>
              </a:buClr>
              <a:buFont typeface="Arial"/>
              <a:buChar char="•"/>
            </a:pPr>
            <a:r>
              <a:rPr b="0" lang="en-US" sz="2400" spc="-1" strike="noStrike">
                <a:solidFill>
                  <a:srgbClr val="ffffff"/>
                </a:solidFill>
                <a:latin typeface="Aptos"/>
              </a:rPr>
              <a:t>Initiate before PR for those waiting to start or those with severe deconditioning</a:t>
            </a:r>
            <a:endParaRPr b="0" lang="en-US" sz="2400" spc="-1" strike="noStrike">
              <a:latin typeface="Arial"/>
            </a:endParaRPr>
          </a:p>
          <a:p>
            <a:pPr marL="285840" indent="-285480">
              <a:lnSpc>
                <a:spcPct val="100000"/>
              </a:lnSpc>
              <a:buClr>
                <a:srgbClr val="ffffff"/>
              </a:buClr>
              <a:buFont typeface="Arial"/>
              <a:buChar char="•"/>
            </a:pPr>
            <a:r>
              <a:rPr b="0" lang="en-US" sz="2400" spc="-1" strike="noStrike">
                <a:solidFill>
                  <a:srgbClr val="ffffff"/>
                </a:solidFill>
                <a:latin typeface="Aptos"/>
              </a:rPr>
              <a:t>Include in home exercise routines alongside PR</a:t>
            </a:r>
            <a:endParaRPr b="0" lang="en-US" sz="2400" spc="-1" strike="noStrike">
              <a:latin typeface="Arial"/>
            </a:endParaRPr>
          </a:p>
          <a:p>
            <a:pPr>
              <a:lnSpc>
                <a:spcPct val="100000"/>
              </a:lnSpc>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2"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293" name="CustomShape 2"/>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294" name="CustomShape 3"/>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295" name="CustomShape 4"/>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296" name="Line 5"/>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297" name="CustomShape 6"/>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298" name="CustomShape 7"/>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299" name="CustomShape 8"/>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300" name="TextShape 9"/>
          <p:cNvSpPr txBox="1"/>
          <p:nvPr/>
        </p:nvSpPr>
        <p:spPr>
          <a:xfrm>
            <a:off x="924480" y="240840"/>
            <a:ext cx="10515240" cy="1325160"/>
          </a:xfrm>
          <a:prstGeom prst="rect">
            <a:avLst/>
          </a:prstGeom>
          <a:noFill/>
          <a:ln>
            <a:noFill/>
          </a:ln>
        </p:spPr>
        <p:txBody>
          <a:bodyPr anchor="b">
            <a:normAutofit/>
          </a:bodyPr>
          <a:p>
            <a:pPr algn="r">
              <a:lnSpc>
                <a:spcPct val="90000"/>
              </a:lnSpc>
            </a:pPr>
            <a:r>
              <a:rPr b="0" lang="en-US" sz="4400" spc="-1" strike="noStrike">
                <a:solidFill>
                  <a:srgbClr val="ffffff"/>
                </a:solidFill>
                <a:latin typeface="Aptos Display"/>
              </a:rPr>
              <a:t>Biomechanics: </a:t>
            </a:r>
            <a:br/>
            <a:r>
              <a:rPr b="0" lang="en-US" sz="4400" spc="-1" strike="noStrike">
                <a:solidFill>
                  <a:srgbClr val="ffffff"/>
                </a:solidFill>
                <a:latin typeface="Aptos Display"/>
              </a:rPr>
              <a:t>Inspiratory Muscle Training COPD</a:t>
            </a:r>
            <a:endParaRPr b="0" lang="en-US" sz="4400" spc="-1" strike="noStrike">
              <a:solidFill>
                <a:srgbClr val="000000"/>
              </a:solidFill>
              <a:latin typeface="Aptos"/>
            </a:endParaRPr>
          </a:p>
        </p:txBody>
      </p:sp>
      <p:pic>
        <p:nvPicPr>
          <p:cNvPr id="301" name="Picture 1" descr=""/>
          <p:cNvPicPr/>
          <p:nvPr/>
        </p:nvPicPr>
        <p:blipFill>
          <a:blip r:embed="rId1"/>
          <a:stretch/>
        </p:blipFill>
        <p:spPr>
          <a:xfrm>
            <a:off x="1377720" y="1749240"/>
            <a:ext cx="3089160" cy="422640"/>
          </a:xfrm>
          <a:prstGeom prst="rect">
            <a:avLst/>
          </a:prstGeom>
          <a:ln>
            <a:noFill/>
          </a:ln>
        </p:spPr>
      </p:pic>
      <p:sp>
        <p:nvSpPr>
          <p:cNvPr id="302" name="CustomShape 10"/>
          <p:cNvSpPr/>
          <p:nvPr/>
        </p:nvSpPr>
        <p:spPr>
          <a:xfrm>
            <a:off x="1267560" y="2189160"/>
            <a:ext cx="6343560" cy="2010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ffffff"/>
                </a:solidFill>
                <a:latin typeface="Aptos"/>
              </a:rPr>
              <a:t>Enhanced diaphragm excursion and exercise </a:t>
            </a:r>
            <a:endParaRPr b="0" lang="en-US" sz="1800" spc="-1" strike="noStrike">
              <a:latin typeface="Arial"/>
            </a:endParaRPr>
          </a:p>
          <a:p>
            <a:pPr>
              <a:lnSpc>
                <a:spcPct val="100000"/>
              </a:lnSpc>
            </a:pPr>
            <a:r>
              <a:rPr b="0" lang="en-US" sz="1800" spc="-1" strike="noStrike">
                <a:solidFill>
                  <a:srgbClr val="ffffff"/>
                </a:solidFill>
                <a:latin typeface="Aptos"/>
              </a:rPr>
              <a:t>tolerance in COPD patients through inspiratory muscle training after standardized pulmonary rehabilitation: randomized controlled trial</a:t>
            </a:r>
            <a:endParaRPr b="0" lang="en-US" sz="1800" spc="-1" strike="noStrike">
              <a:latin typeface="Arial"/>
            </a:endParaRPr>
          </a:p>
          <a:p>
            <a:pPr>
              <a:lnSpc>
                <a:spcPct val="100000"/>
              </a:lnSpc>
            </a:pPr>
            <a:r>
              <a:rPr b="0" lang="en-US" sz="1800" spc="-1" strike="noStrike">
                <a:solidFill>
                  <a:srgbClr val="ffffff"/>
                </a:solidFill>
                <a:latin typeface="Aptos"/>
              </a:rPr>
              <a:t> </a:t>
            </a:r>
            <a:r>
              <a:rPr b="0" lang="en-US" sz="1400" spc="-1" strike="noStrike">
                <a:solidFill>
                  <a:srgbClr val="ffffff"/>
                </a:solidFill>
                <a:latin typeface="Aptos"/>
              </a:rPr>
              <a:t>Shiraishi M, Higashimoto Y, Sugiya R, et al. ERJ Open Res 2024</a:t>
            </a:r>
            <a:endParaRPr b="0" lang="en-US" sz="1400" spc="-1" strike="noStrike">
              <a:latin typeface="Arial"/>
            </a:endParaRPr>
          </a:p>
          <a:p>
            <a:pPr>
              <a:lnSpc>
                <a:spcPct val="100000"/>
              </a:lnSpc>
            </a:pPr>
            <a:endParaRPr b="0" lang="en-US" sz="1400" spc="-1" strike="noStrike">
              <a:latin typeface="Arial"/>
            </a:endParaRPr>
          </a:p>
          <a:p>
            <a:pPr>
              <a:lnSpc>
                <a:spcPct val="100000"/>
              </a:lnSpc>
            </a:pPr>
            <a:endParaRPr b="0" lang="en-US" sz="1400" spc="-1" strike="noStrike">
              <a:latin typeface="Arial"/>
            </a:endParaRPr>
          </a:p>
        </p:txBody>
      </p:sp>
      <p:pic>
        <p:nvPicPr>
          <p:cNvPr id="303" name="Picture 3" descr=""/>
          <p:cNvPicPr/>
          <p:nvPr/>
        </p:nvPicPr>
        <p:blipFill>
          <a:blip r:embed="rId2"/>
          <a:stretch/>
        </p:blipFill>
        <p:spPr>
          <a:xfrm>
            <a:off x="1377720" y="3745440"/>
            <a:ext cx="3544920" cy="2718360"/>
          </a:xfrm>
          <a:prstGeom prst="rect">
            <a:avLst/>
          </a:prstGeom>
          <a:ln>
            <a:noFill/>
          </a:ln>
        </p:spPr>
      </p:pic>
      <p:pic>
        <p:nvPicPr>
          <p:cNvPr id="304" name="Picture 5" descr=""/>
          <p:cNvPicPr/>
          <p:nvPr/>
        </p:nvPicPr>
        <p:blipFill>
          <a:blip r:embed="rId3"/>
          <a:stretch/>
        </p:blipFill>
        <p:spPr>
          <a:xfrm>
            <a:off x="6501600" y="3748320"/>
            <a:ext cx="3588480" cy="271548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5"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306" name="TextShape 2"/>
          <p:cNvSpPr txBox="1"/>
          <p:nvPr/>
        </p:nvSpPr>
        <p:spPr>
          <a:xfrm>
            <a:off x="997200" y="583200"/>
            <a:ext cx="10043280" cy="4164480"/>
          </a:xfrm>
          <a:prstGeom prst="rect">
            <a:avLst/>
          </a:prstGeom>
          <a:noFill/>
          <a:ln>
            <a:noFill/>
          </a:ln>
        </p:spPr>
        <p:txBody>
          <a:bodyPr>
            <a:normAutofit/>
          </a:bodyPr>
          <a:p>
            <a:pPr algn="r">
              <a:lnSpc>
                <a:spcPct val="90000"/>
              </a:lnSpc>
            </a:pPr>
            <a:r>
              <a:rPr b="0" lang="en-US" sz="4400" spc="-1" strike="noStrike">
                <a:solidFill>
                  <a:srgbClr val="ffffff"/>
                </a:solidFill>
                <a:latin typeface="Aptos Display"/>
              </a:rPr>
              <a:t>Biomechanics: </a:t>
            </a:r>
            <a:br/>
            <a:r>
              <a:rPr b="0" lang="en-US" sz="4400" spc="-1" strike="noStrike">
                <a:solidFill>
                  <a:srgbClr val="ffffff"/>
                </a:solidFill>
                <a:latin typeface="Aptos Display"/>
              </a:rPr>
              <a:t>Inspiratory Muscle Training Long COVID</a:t>
            </a:r>
            <a:endParaRPr b="0" lang="en-US" sz="4400" spc="-1" strike="noStrike">
              <a:solidFill>
                <a:srgbClr val="000000"/>
              </a:solidFill>
              <a:latin typeface="Aptos"/>
            </a:endParaRPr>
          </a:p>
        </p:txBody>
      </p:sp>
      <p:sp>
        <p:nvSpPr>
          <p:cNvPr id="307"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308"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309"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310"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311"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312"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313"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314" name="CustomShape 10"/>
          <p:cNvSpPr/>
          <p:nvPr/>
        </p:nvSpPr>
        <p:spPr>
          <a:xfrm>
            <a:off x="977760" y="4512240"/>
            <a:ext cx="6095520" cy="1919160"/>
          </a:xfrm>
          <a:prstGeom prst="rect">
            <a:avLst/>
          </a:prstGeom>
          <a:noFill/>
          <a:ln>
            <a:noFill/>
          </a:ln>
        </p:spPr>
        <p:style>
          <a:lnRef idx="0"/>
          <a:fillRef idx="0"/>
          <a:effectRef idx="0"/>
          <a:fontRef idx="minor"/>
        </p:style>
        <p:txBody>
          <a:bodyPr lIns="90000" rIns="90000" tIns="45000" bIns="45000">
            <a:spAutoFit/>
          </a:bodyPr>
          <a:p>
            <a:pPr marL="285840" indent="-285480">
              <a:lnSpc>
                <a:spcPct val="100000"/>
              </a:lnSpc>
              <a:buClr>
                <a:srgbClr val="ffffff"/>
              </a:buClr>
              <a:buFont typeface="Arial"/>
              <a:buChar char="•"/>
            </a:pPr>
            <a:r>
              <a:rPr b="0" lang="en-US" sz="2000" spc="-1" strike="noStrike">
                <a:solidFill>
                  <a:srgbClr val="ffffff"/>
                </a:solidFill>
                <a:latin typeface="Aptos"/>
              </a:rPr>
              <a:t>The pathophysiology of Long-COVID is complex and multifactorial with often long lasting symptoms.</a:t>
            </a:r>
            <a:endParaRPr b="0" lang="en-US" sz="2000" spc="-1" strike="noStrike">
              <a:latin typeface="Arial"/>
            </a:endParaRPr>
          </a:p>
          <a:p>
            <a:pPr marL="285840" indent="-285480">
              <a:lnSpc>
                <a:spcPct val="100000"/>
              </a:lnSpc>
              <a:buClr>
                <a:srgbClr val="ffffff"/>
              </a:buClr>
              <a:buFont typeface="Arial"/>
              <a:buChar char="•"/>
            </a:pPr>
            <a:r>
              <a:rPr b="0" lang="en-US" sz="2000" spc="-1" strike="noStrike">
                <a:solidFill>
                  <a:srgbClr val="ffffff"/>
                </a:solidFill>
                <a:latin typeface="Aptos"/>
              </a:rPr>
              <a:t>Most common symptoms of Long-COVID- muscle weakness, fatigue, and breathlessness.</a:t>
            </a:r>
            <a:endParaRPr b="0" lang="en-US" sz="2000" spc="-1" strike="noStrike">
              <a:latin typeface="Arial"/>
            </a:endParaRPr>
          </a:p>
        </p:txBody>
      </p:sp>
      <p:pic>
        <p:nvPicPr>
          <p:cNvPr id="315" name="Picture 4" descr=""/>
          <p:cNvPicPr/>
          <p:nvPr/>
        </p:nvPicPr>
        <p:blipFill>
          <a:blip r:embed="rId1"/>
          <a:stretch/>
        </p:blipFill>
        <p:spPr>
          <a:xfrm>
            <a:off x="997200" y="2394360"/>
            <a:ext cx="5618880" cy="1936080"/>
          </a:xfrm>
          <a:prstGeom prst="rect">
            <a:avLst/>
          </a:prstGeom>
          <a:ln>
            <a:noFill/>
          </a:ln>
        </p:spPr>
      </p:pic>
      <p:sp>
        <p:nvSpPr>
          <p:cNvPr id="316" name="CustomShape 11"/>
          <p:cNvSpPr/>
          <p:nvPr/>
        </p:nvSpPr>
        <p:spPr>
          <a:xfrm>
            <a:off x="7073640" y="2353680"/>
            <a:ext cx="4793760" cy="4053600"/>
          </a:xfrm>
          <a:prstGeom prst="rect">
            <a:avLst/>
          </a:prstGeom>
          <a:noFill/>
          <a:ln>
            <a:noFill/>
          </a:ln>
        </p:spPr>
        <p:style>
          <a:lnRef idx="0"/>
          <a:fillRef idx="0"/>
          <a:effectRef idx="0"/>
          <a:fontRef idx="minor"/>
        </p:style>
        <p:txBody>
          <a:bodyPr lIns="90000" rIns="90000" tIns="45000" bIns="45000">
            <a:spAutoFit/>
          </a:bodyPr>
          <a:p>
            <a:pPr marL="285840" indent="-285480">
              <a:lnSpc>
                <a:spcPct val="100000"/>
              </a:lnSpc>
              <a:buClr>
                <a:srgbClr val="ffffff"/>
              </a:buClr>
              <a:buFont typeface="Arial"/>
              <a:buChar char="•"/>
            </a:pPr>
            <a:r>
              <a:rPr b="0" lang="en-US" sz="2000" spc="-1" strike="noStrike">
                <a:solidFill>
                  <a:srgbClr val="ffffff"/>
                </a:solidFill>
                <a:latin typeface="Aptos"/>
              </a:rPr>
              <a:t>Single –center blinded, RCT 26 patients with previous admission.</a:t>
            </a:r>
            <a:endParaRPr b="0" lang="en-US" sz="2000" spc="-1" strike="noStrike">
              <a:latin typeface="Arial"/>
            </a:endParaRPr>
          </a:p>
          <a:p>
            <a:pPr marL="285840" indent="-285480">
              <a:lnSpc>
                <a:spcPct val="100000"/>
              </a:lnSpc>
              <a:buClr>
                <a:srgbClr val="ffffff"/>
              </a:buClr>
              <a:buFont typeface="Arial"/>
              <a:buChar char="•"/>
            </a:pPr>
            <a:r>
              <a:rPr b="0" lang="en-US" sz="2000" spc="-1" strike="noStrike">
                <a:solidFill>
                  <a:srgbClr val="ffffff"/>
                </a:solidFill>
                <a:latin typeface="Aptos"/>
              </a:rPr>
              <a:t>The IMT arm improved their peakVO2 significantly compared with usual care (+Δ 4.46mL/kg/min, 95%CI 3.10 to 5.81; p&lt;0.001).</a:t>
            </a:r>
            <a:endParaRPr b="0" lang="en-US" sz="2000" spc="-1" strike="noStrike">
              <a:latin typeface="Arial"/>
            </a:endParaRPr>
          </a:p>
          <a:p>
            <a:pPr marL="285840" indent="-285480">
              <a:lnSpc>
                <a:spcPct val="100000"/>
              </a:lnSpc>
              <a:buClr>
                <a:srgbClr val="ffffff"/>
              </a:buClr>
              <a:buFont typeface="Arial"/>
              <a:buChar char="•"/>
            </a:pPr>
            <a:r>
              <a:rPr b="0" lang="en-US" sz="2000" spc="-1" strike="noStrike">
                <a:solidFill>
                  <a:srgbClr val="ffffff"/>
                </a:solidFill>
                <a:latin typeface="Aptos"/>
              </a:rPr>
              <a:t>Similar positive findings were found when evaluating changes for CIx and some QoL dimensions. </a:t>
            </a:r>
            <a:endParaRPr b="0" lang="en-US" sz="2000" spc="-1" strike="noStrike">
              <a:latin typeface="Arial"/>
            </a:endParaRPr>
          </a:p>
          <a:p>
            <a:pPr marL="285840" indent="-285480">
              <a:lnSpc>
                <a:spcPct val="100000"/>
              </a:lnSpc>
              <a:buClr>
                <a:srgbClr val="ffffff"/>
              </a:buClr>
              <a:buFont typeface="Arial"/>
              <a:buChar char="•"/>
            </a:pPr>
            <a:r>
              <a:rPr b="0" lang="en-US" sz="2000" spc="-1" strike="noStrike">
                <a:solidFill>
                  <a:srgbClr val="ffffff"/>
                </a:solidFill>
                <a:latin typeface="Aptos"/>
              </a:rPr>
              <a:t>Did not find significant changes in ventilatory efficiency.</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7"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318" name="TextShape 2"/>
          <p:cNvSpPr txBox="1"/>
          <p:nvPr/>
        </p:nvSpPr>
        <p:spPr>
          <a:xfrm>
            <a:off x="3880440" y="583200"/>
            <a:ext cx="7160040" cy="4164480"/>
          </a:xfrm>
          <a:prstGeom prst="rect">
            <a:avLst/>
          </a:prstGeom>
          <a:noFill/>
          <a:ln>
            <a:noFill/>
          </a:ln>
        </p:spPr>
        <p:txBody>
          <a:bodyPr>
            <a:normAutofit/>
          </a:bodyPr>
          <a:p>
            <a:pPr algn="r">
              <a:lnSpc>
                <a:spcPct val="90000"/>
              </a:lnSpc>
            </a:pPr>
            <a:r>
              <a:rPr b="0" lang="en-US" sz="4400" spc="-1" strike="noStrike">
                <a:solidFill>
                  <a:srgbClr val="ffffff"/>
                </a:solidFill>
                <a:latin typeface="Aptos Display"/>
              </a:rPr>
              <a:t>Biochemistry of Breathing</a:t>
            </a:r>
            <a:endParaRPr b="0" lang="en-US" sz="4400" spc="-1" strike="noStrike">
              <a:solidFill>
                <a:srgbClr val="000000"/>
              </a:solidFill>
              <a:latin typeface="Aptos"/>
            </a:endParaRPr>
          </a:p>
        </p:txBody>
      </p:sp>
      <p:sp>
        <p:nvSpPr>
          <p:cNvPr id="319"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320"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321"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322"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323"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324"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325"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326" name="CustomShape 10"/>
          <p:cNvSpPr/>
          <p:nvPr/>
        </p:nvSpPr>
        <p:spPr>
          <a:xfrm>
            <a:off x="946800" y="1716480"/>
            <a:ext cx="5117760" cy="4782240"/>
          </a:xfrm>
          <a:prstGeom prst="rect">
            <a:avLst/>
          </a:prstGeom>
          <a:noFill/>
          <a:ln>
            <a:noFill/>
          </a:ln>
        </p:spPr>
        <p:style>
          <a:lnRef idx="0"/>
          <a:fillRef idx="0"/>
          <a:effectRef idx="0"/>
          <a:fontRef idx="minor"/>
        </p:style>
        <p:txBody>
          <a:bodyPr lIns="90000" rIns="90000" tIns="45000" bIns="45000">
            <a:spAutoFit/>
          </a:bodyPr>
          <a:p>
            <a:pPr marL="285840" indent="-285480">
              <a:lnSpc>
                <a:spcPct val="100000"/>
              </a:lnSpc>
              <a:buClr>
                <a:srgbClr val="ffffff"/>
              </a:buClr>
              <a:buFont typeface="Arial"/>
              <a:buChar char="•"/>
            </a:pPr>
            <a:r>
              <a:rPr b="0" lang="en-US" sz="2800" spc="-1" strike="noStrike">
                <a:solidFill>
                  <a:srgbClr val="ffffff"/>
                </a:solidFill>
                <a:latin typeface="Aptos"/>
              </a:rPr>
              <a:t>Role of carbon dioxide and oxygen</a:t>
            </a:r>
            <a:endParaRPr b="0" lang="en-US" sz="2800" spc="-1" strike="noStrike">
              <a:latin typeface="Arial"/>
            </a:endParaRPr>
          </a:p>
          <a:p>
            <a:pPr lvl="1" marL="914400" indent="-456840">
              <a:lnSpc>
                <a:spcPct val="100000"/>
              </a:lnSpc>
              <a:buClr>
                <a:srgbClr val="ffffff"/>
              </a:buClr>
              <a:buFont typeface="Arial"/>
              <a:buChar char="•"/>
            </a:pPr>
            <a:r>
              <a:rPr b="0" lang="en-US" sz="2800" spc="-1" strike="noStrike">
                <a:solidFill>
                  <a:srgbClr val="ffffff"/>
                </a:solidFill>
                <a:latin typeface="Aptos"/>
              </a:rPr>
              <a:t>CO2 primary driver to breathe</a:t>
            </a:r>
            <a:endParaRPr b="0" lang="en-US" sz="2800" spc="-1" strike="noStrike">
              <a:latin typeface="Arial"/>
            </a:endParaRPr>
          </a:p>
          <a:p>
            <a:pPr marL="285840" indent="-285480">
              <a:lnSpc>
                <a:spcPct val="100000"/>
              </a:lnSpc>
              <a:buClr>
                <a:srgbClr val="ffffff"/>
              </a:buClr>
              <a:buFont typeface="Arial"/>
              <a:buChar char="•"/>
            </a:pPr>
            <a:r>
              <a:rPr b="0" lang="en-US" sz="2800" spc="-1" strike="noStrike">
                <a:solidFill>
                  <a:srgbClr val="ffffff"/>
                </a:solidFill>
                <a:latin typeface="Aptos"/>
              </a:rPr>
              <a:t>Bohr effect- relationship between CO2 and hemoglobin, we need a certain amount of CO2 to assist with the delivery of O2 into the cells and tissues.</a:t>
            </a:r>
            <a:endParaRPr b="0" lang="en-US" sz="2800" spc="-1" strike="noStrike">
              <a:latin typeface="Arial"/>
            </a:endParaRPr>
          </a:p>
        </p:txBody>
      </p:sp>
      <p:pic>
        <p:nvPicPr>
          <p:cNvPr id="327" name="Picture 4" descr=""/>
          <p:cNvPicPr/>
          <p:nvPr/>
        </p:nvPicPr>
        <p:blipFill>
          <a:blip r:embed="rId1"/>
          <a:stretch/>
        </p:blipFill>
        <p:spPr>
          <a:xfrm>
            <a:off x="6322320" y="1744920"/>
            <a:ext cx="4922640" cy="405792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8"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329" name="TextShape 2"/>
          <p:cNvSpPr txBox="1"/>
          <p:nvPr/>
        </p:nvSpPr>
        <p:spPr>
          <a:xfrm>
            <a:off x="856080" y="583200"/>
            <a:ext cx="10568520" cy="1522800"/>
          </a:xfrm>
          <a:prstGeom prst="rect">
            <a:avLst/>
          </a:prstGeom>
          <a:noFill/>
          <a:ln>
            <a:noFill/>
          </a:ln>
        </p:spPr>
        <p:txBody>
          <a:bodyPr>
            <a:normAutofit/>
          </a:bodyPr>
          <a:p>
            <a:pPr algn="r">
              <a:lnSpc>
                <a:spcPct val="90000"/>
              </a:lnSpc>
            </a:pPr>
            <a:r>
              <a:rPr b="0" lang="en-US" sz="4400" spc="-1" strike="noStrike">
                <a:solidFill>
                  <a:srgbClr val="ffffff"/>
                </a:solidFill>
                <a:latin typeface="Aptos Display"/>
              </a:rPr>
              <a:t>Biochemistry: </a:t>
            </a:r>
            <a:br/>
            <a:r>
              <a:rPr b="0" lang="en-US" sz="4400" spc="-1" strike="noStrike">
                <a:solidFill>
                  <a:srgbClr val="ffffff"/>
                </a:solidFill>
                <a:latin typeface="Aptos Display"/>
              </a:rPr>
              <a:t>Breathing Pattern Presentations</a:t>
            </a:r>
            <a:endParaRPr b="0" lang="en-US" sz="4400" spc="-1" strike="noStrike">
              <a:solidFill>
                <a:srgbClr val="000000"/>
              </a:solidFill>
              <a:latin typeface="Aptos"/>
            </a:endParaRPr>
          </a:p>
        </p:txBody>
      </p:sp>
      <p:sp>
        <p:nvSpPr>
          <p:cNvPr id="330"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331"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332"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333"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334"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335"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336"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pic>
        <p:nvPicPr>
          <p:cNvPr id="337" name="Picture 2" descr=""/>
          <p:cNvPicPr/>
          <p:nvPr/>
        </p:nvPicPr>
        <p:blipFill>
          <a:blip r:embed="rId1"/>
          <a:stretch/>
        </p:blipFill>
        <p:spPr>
          <a:xfrm>
            <a:off x="8372880" y="2642400"/>
            <a:ext cx="3051720" cy="2402640"/>
          </a:xfrm>
          <a:prstGeom prst="rect">
            <a:avLst/>
          </a:prstGeom>
          <a:ln>
            <a:noFill/>
          </a:ln>
        </p:spPr>
      </p:pic>
      <p:sp>
        <p:nvSpPr>
          <p:cNvPr id="338" name="CustomShape 10"/>
          <p:cNvSpPr/>
          <p:nvPr/>
        </p:nvSpPr>
        <p:spPr>
          <a:xfrm>
            <a:off x="897120" y="2106720"/>
            <a:ext cx="7226280" cy="4844520"/>
          </a:xfrm>
          <a:prstGeom prst="rect">
            <a:avLst/>
          </a:prstGeom>
          <a:noFill/>
          <a:ln>
            <a:noFill/>
          </a:ln>
        </p:spPr>
        <p:style>
          <a:lnRef idx="0"/>
          <a:fillRef idx="0"/>
          <a:effectRef idx="0"/>
          <a:fontRef idx="minor"/>
        </p:style>
        <p:txBody>
          <a:bodyPr lIns="90000" rIns="90000" tIns="45000" bIns="45000">
            <a:spAutoFit/>
          </a:bodyPr>
          <a:p>
            <a:pPr marL="285840" indent="-285480">
              <a:lnSpc>
                <a:spcPct val="100000"/>
              </a:lnSpc>
              <a:buClr>
                <a:srgbClr val="ffffff"/>
              </a:buClr>
              <a:buFont typeface="Arial"/>
              <a:buChar char="•"/>
            </a:pPr>
            <a:r>
              <a:rPr b="0" lang="en-US" sz="2400" spc="-1" strike="noStrike">
                <a:solidFill>
                  <a:srgbClr val="ffffff"/>
                </a:solidFill>
                <a:latin typeface="Aptos"/>
              </a:rPr>
              <a:t>Hyperventilation- breathing in excess of metabolic demands (acute and chronic) Treat the cause before becoming chronic. Low CO2</a:t>
            </a:r>
            <a:endParaRPr b="0" lang="en-US" sz="2400" spc="-1" strike="noStrike">
              <a:latin typeface="Arial"/>
            </a:endParaRPr>
          </a:p>
          <a:p>
            <a:pPr>
              <a:lnSpc>
                <a:spcPct val="100000"/>
              </a:lnSpc>
            </a:pPr>
            <a:endParaRPr b="0" lang="en-US" sz="2400" spc="-1" strike="noStrike">
              <a:latin typeface="Arial"/>
            </a:endParaRPr>
          </a:p>
          <a:p>
            <a:pPr marL="285840" indent="-285480">
              <a:lnSpc>
                <a:spcPct val="100000"/>
              </a:lnSpc>
              <a:buClr>
                <a:srgbClr val="ffffff"/>
              </a:buClr>
              <a:buFont typeface="Arial"/>
              <a:buChar char="•"/>
            </a:pPr>
            <a:r>
              <a:rPr b="0" lang="en-US" sz="2400" spc="-1" strike="noStrike">
                <a:solidFill>
                  <a:srgbClr val="ffffff"/>
                </a:solidFill>
                <a:latin typeface="Aptos"/>
              </a:rPr>
              <a:t>Periodic deep sigh or erratic pattern of sighs and yawning</a:t>
            </a:r>
            <a:endParaRPr b="0" lang="en-US" sz="2400" spc="-1" strike="noStrike">
              <a:latin typeface="Arial"/>
            </a:endParaRPr>
          </a:p>
          <a:p>
            <a:pPr>
              <a:lnSpc>
                <a:spcPct val="100000"/>
              </a:lnSpc>
            </a:pPr>
            <a:endParaRPr b="0" lang="en-US" sz="2400" spc="-1" strike="noStrike">
              <a:latin typeface="Arial"/>
            </a:endParaRPr>
          </a:p>
          <a:p>
            <a:pPr marL="285840" indent="-285480">
              <a:lnSpc>
                <a:spcPct val="100000"/>
              </a:lnSpc>
              <a:buClr>
                <a:srgbClr val="ffffff"/>
              </a:buClr>
              <a:buFont typeface="Arial"/>
              <a:buChar char="•"/>
            </a:pPr>
            <a:r>
              <a:rPr b="0" lang="en-US" sz="2400" spc="-1" strike="noStrike">
                <a:solidFill>
                  <a:srgbClr val="ffffff"/>
                </a:solidFill>
                <a:latin typeface="Aptos"/>
              </a:rPr>
              <a:t>Breath holding or apnea</a:t>
            </a:r>
            <a:endParaRPr b="0" lang="en-US" sz="2400" spc="-1" strike="noStrike">
              <a:latin typeface="Arial"/>
            </a:endParaRPr>
          </a:p>
          <a:p>
            <a:pPr>
              <a:lnSpc>
                <a:spcPct val="100000"/>
              </a:lnSpc>
            </a:pPr>
            <a:endParaRPr b="0" lang="en-US" sz="2400" spc="-1" strike="noStrike">
              <a:latin typeface="Arial"/>
            </a:endParaRPr>
          </a:p>
          <a:p>
            <a:pPr marL="285840" indent="-285480">
              <a:lnSpc>
                <a:spcPct val="100000"/>
              </a:lnSpc>
              <a:buClr>
                <a:srgbClr val="ffffff"/>
              </a:buClr>
              <a:buFont typeface="Arial"/>
              <a:buChar char="•"/>
            </a:pPr>
            <a:r>
              <a:rPr b="0" lang="en-US" sz="2400" spc="-1" strike="noStrike">
                <a:solidFill>
                  <a:srgbClr val="ffffff"/>
                </a:solidFill>
                <a:latin typeface="Aptos"/>
              </a:rPr>
              <a:t>Low breath hold times on Inhale and Exhale</a:t>
            </a:r>
            <a:endParaRPr b="0" lang="en-US" sz="2400" spc="-1" strike="noStrike">
              <a:latin typeface="Arial"/>
            </a:endParaRPr>
          </a:p>
          <a:p>
            <a:pPr>
              <a:lnSpc>
                <a:spcPct val="100000"/>
              </a:lnSpc>
            </a:pPr>
            <a:endParaRPr b="0" lang="en-US" sz="2400" spc="-1" strike="noStrike">
              <a:latin typeface="Arial"/>
            </a:endParaRPr>
          </a:p>
          <a:p>
            <a:pPr marL="285840" indent="-285480">
              <a:lnSpc>
                <a:spcPct val="100000"/>
              </a:lnSpc>
              <a:buClr>
                <a:srgbClr val="ffffff"/>
              </a:buClr>
              <a:buFont typeface="Arial"/>
              <a:buChar char="•"/>
            </a:pPr>
            <a:r>
              <a:rPr b="0" lang="en-US" sz="2400" spc="-1" strike="noStrike">
                <a:solidFill>
                  <a:srgbClr val="ffffff"/>
                </a:solidFill>
                <a:latin typeface="Aptos"/>
              </a:rPr>
              <a:t>Can be linked to anxiety and asthma</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6"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37" name="CustomShape 2"/>
          <p:cNvSpPr/>
          <p:nvPr/>
        </p:nvSpPr>
        <p:spPr>
          <a:xfrm>
            <a:off x="0" y="0"/>
            <a:ext cx="5779440" cy="6857640"/>
          </a:xfrm>
          <a:prstGeom prst="rect">
            <a:avLst/>
          </a:prstGeom>
          <a:gradFill rotWithShape="0">
            <a:gsLst>
              <a:gs pos="0">
                <a:schemeClr val="accent1"/>
              </a:gs>
              <a:gs pos="100000">
                <a:schemeClr val="accent2"/>
              </a:gs>
            </a:gsLst>
            <a:lin ang="2700000"/>
          </a:gradFill>
          <a:ln>
            <a:noFill/>
          </a:ln>
        </p:spPr>
        <p:style>
          <a:lnRef idx="2">
            <a:schemeClr val="accent1">
              <a:shade val="50000"/>
            </a:schemeClr>
          </a:lnRef>
          <a:fillRef idx="1">
            <a:schemeClr val="accent1"/>
          </a:fillRef>
          <a:effectRef idx="0">
            <a:schemeClr val="accent1"/>
          </a:effectRef>
          <a:fontRef idx="minor"/>
        </p:style>
      </p:sp>
      <p:sp>
        <p:nvSpPr>
          <p:cNvPr id="138" name="TextShape 3"/>
          <p:cNvSpPr txBox="1"/>
          <p:nvPr/>
        </p:nvSpPr>
        <p:spPr>
          <a:xfrm>
            <a:off x="1188000" y="381960"/>
            <a:ext cx="4008240" cy="5974200"/>
          </a:xfrm>
          <a:prstGeom prst="rect">
            <a:avLst/>
          </a:prstGeom>
          <a:noFill/>
          <a:ln>
            <a:noFill/>
          </a:ln>
        </p:spPr>
        <p:txBody>
          <a:bodyPr anchor="ctr">
            <a:normAutofit/>
          </a:bodyPr>
          <a:p>
            <a:pPr>
              <a:lnSpc>
                <a:spcPct val="90000"/>
              </a:lnSpc>
            </a:pPr>
            <a:r>
              <a:rPr b="0" lang="en-US" sz="6200" spc="-1" strike="noStrike">
                <a:solidFill>
                  <a:srgbClr val="ffffff"/>
                </a:solidFill>
                <a:latin typeface="Aptos Display"/>
              </a:rPr>
              <a:t>Disclosures</a:t>
            </a:r>
            <a:endParaRPr b="0" lang="en-US" sz="6200" spc="-1" strike="noStrike">
              <a:solidFill>
                <a:srgbClr val="000000"/>
              </a:solidFill>
              <a:latin typeface="Aptos"/>
            </a:endParaRPr>
          </a:p>
        </p:txBody>
      </p:sp>
      <p:grpSp>
        <p:nvGrpSpPr>
          <p:cNvPr id="139" name="Group 4"/>
          <p:cNvGrpSpPr/>
          <p:nvPr/>
        </p:nvGrpSpPr>
        <p:grpSpPr>
          <a:xfrm>
            <a:off x="613800" y="554040"/>
            <a:ext cx="573840" cy="1075680"/>
            <a:chOff x="613800" y="554040"/>
            <a:chExt cx="573840" cy="1075680"/>
          </a:xfrm>
        </p:grpSpPr>
        <p:sp>
          <p:nvSpPr>
            <p:cNvPr id="140" name="CustomShape 5"/>
            <p:cNvSpPr/>
            <p:nvPr/>
          </p:nvSpPr>
          <p:spPr>
            <a:xfrm>
              <a:off x="633240" y="554040"/>
              <a:ext cx="171000" cy="171000"/>
            </a:xfrm>
            <a:custGeom>
              <a:avLst/>
              <a:gdLst/>
              <a:ah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20">
              <a:noFill/>
            </a:ln>
          </p:spPr>
          <p:style>
            <a:lnRef idx="0"/>
            <a:fillRef idx="0"/>
            <a:effectRef idx="0"/>
            <a:fontRef idx="minor"/>
          </p:style>
        </p:sp>
        <p:sp>
          <p:nvSpPr>
            <p:cNvPr id="141" name="CustomShape 6"/>
            <p:cNvSpPr/>
            <p:nvPr/>
          </p:nvSpPr>
          <p:spPr>
            <a:xfrm>
              <a:off x="1075680" y="837000"/>
              <a:ext cx="111960" cy="111960"/>
            </a:xfrm>
            <a:custGeom>
              <a:avLst/>
              <a:gdLst/>
              <a:ah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a:noFill/>
            </a:ln>
          </p:spPr>
          <p:style>
            <a:lnRef idx="0"/>
            <a:fillRef idx="0"/>
            <a:effectRef idx="0"/>
            <a:fontRef idx="minor"/>
          </p:style>
        </p:sp>
        <p:sp>
          <p:nvSpPr>
            <p:cNvPr id="142" name="CustomShape 7"/>
            <p:cNvSpPr/>
            <p:nvPr/>
          </p:nvSpPr>
          <p:spPr>
            <a:xfrm>
              <a:off x="613800" y="1472400"/>
              <a:ext cx="157320" cy="157320"/>
            </a:xfrm>
            <a:custGeom>
              <a:avLst/>
              <a:gdLst/>
              <a:ah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20">
              <a:noFill/>
            </a:ln>
          </p:spPr>
          <p:style>
            <a:lnRef idx="0"/>
            <a:fillRef idx="0"/>
            <a:effectRef idx="0"/>
            <a:fontRef idx="minor"/>
          </p:style>
        </p:sp>
      </p:grpSp>
      <p:sp>
        <p:nvSpPr>
          <p:cNvPr id="143" name="TextShape 8"/>
          <p:cNvSpPr txBox="1"/>
          <p:nvPr/>
        </p:nvSpPr>
        <p:spPr>
          <a:xfrm>
            <a:off x="6297120" y="518400"/>
            <a:ext cx="4771080" cy="5837760"/>
          </a:xfrm>
          <a:prstGeom prst="rect">
            <a:avLst/>
          </a:prstGeom>
          <a:noFill/>
          <a:ln>
            <a:noFill/>
          </a:ln>
        </p:spPr>
        <p:txBody>
          <a:bodyPr anchor="ctr">
            <a:normAutofit/>
          </a:bodyPr>
          <a:p>
            <a:pPr>
              <a:lnSpc>
                <a:spcPct val="90000"/>
              </a:lnSpc>
              <a:spcBef>
                <a:spcPts val="1001"/>
              </a:spcBef>
            </a:pPr>
            <a:r>
              <a:rPr b="0" lang="en-US" sz="2000" spc="-1" strike="noStrike">
                <a:solidFill>
                  <a:srgbClr val="000000"/>
                </a:solidFill>
                <a:latin typeface="Aptos"/>
              </a:rPr>
              <a:t>No relevant disclosures.</a:t>
            </a:r>
            <a:endParaRPr b="0" lang="en-US" sz="2000" spc="-1" strike="noStrike">
              <a:solidFill>
                <a:srgbClr val="000000"/>
              </a:solidFill>
              <a:latin typeface="Aptos"/>
            </a:endParaRPr>
          </a:p>
        </p:txBody>
      </p:sp>
      <p:sp>
        <p:nvSpPr>
          <p:cNvPr id="144" name="Line 9"/>
          <p:cNvSpPr/>
          <p:nvPr/>
        </p:nvSpPr>
        <p:spPr>
          <a:xfrm>
            <a:off x="11585880" y="3610080"/>
            <a:ext cx="0" cy="3238920"/>
          </a:xfrm>
          <a:prstGeom prst="line">
            <a:avLst/>
          </a:prstGeom>
          <a:ln w="25560">
            <a:bevel/>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ffffff"/>
        </a:solidFill>
      </p:bgPr>
    </p:bg>
    <p:spTree>
      <p:nvGrpSpPr>
        <p:cNvPr id="1" name=""/>
        <p:cNvGrpSpPr/>
        <p:nvPr/>
      </p:nvGrpSpPr>
      <p:grpSpPr>
        <a:xfrm>
          <a:off x="0" y="0"/>
          <a:ext cx="0" cy="0"/>
          <a:chOff x="0" y="0"/>
          <a:chExt cx="0" cy="0"/>
        </a:xfrm>
      </p:grpSpPr>
      <p:sp>
        <p:nvSpPr>
          <p:cNvPr id="339"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40" name="TextShape 2"/>
          <p:cNvSpPr txBox="1"/>
          <p:nvPr/>
        </p:nvSpPr>
        <p:spPr>
          <a:xfrm>
            <a:off x="6411960" y="501480"/>
            <a:ext cx="4394880" cy="1715760"/>
          </a:xfrm>
          <a:prstGeom prst="rect">
            <a:avLst/>
          </a:prstGeom>
          <a:noFill/>
          <a:ln>
            <a:noFill/>
          </a:ln>
        </p:spPr>
        <p:txBody>
          <a:bodyPr anchor="b">
            <a:normAutofit fontScale="77000"/>
          </a:bodyPr>
          <a:p>
            <a:pPr>
              <a:lnSpc>
                <a:spcPct val="90000"/>
              </a:lnSpc>
            </a:pPr>
            <a:r>
              <a:rPr b="0" lang="en-US" sz="4800" spc="-1" strike="noStrike">
                <a:solidFill>
                  <a:srgbClr val="000000"/>
                </a:solidFill>
                <a:latin typeface="Aptos Display"/>
              </a:rPr>
              <a:t>Biochemistry: Hyperventilation</a:t>
            </a:r>
            <a:endParaRPr b="0" lang="en-US" sz="4800" spc="-1" strike="noStrike">
              <a:solidFill>
                <a:srgbClr val="000000"/>
              </a:solidFill>
              <a:latin typeface="Aptos"/>
            </a:endParaRPr>
          </a:p>
        </p:txBody>
      </p:sp>
      <p:sp>
        <p:nvSpPr>
          <p:cNvPr id="341" name="CustomShape 3"/>
          <p:cNvSpPr/>
          <p:nvPr/>
        </p:nvSpPr>
        <p:spPr>
          <a:xfrm>
            <a:off x="0" y="0"/>
            <a:ext cx="5779440" cy="6857640"/>
          </a:xfrm>
          <a:prstGeom prst="rect">
            <a:avLst/>
          </a:prstGeom>
          <a:gradFill rotWithShape="0">
            <a:gsLst>
              <a:gs pos="0">
                <a:schemeClr val="accent1"/>
              </a:gs>
              <a:gs pos="100000">
                <a:schemeClr val="accent2"/>
              </a:gs>
            </a:gsLst>
            <a:lin ang="2700000"/>
          </a:gradFill>
          <a:ln>
            <a:noFill/>
          </a:ln>
        </p:spPr>
        <p:style>
          <a:lnRef idx="2">
            <a:schemeClr val="accent1">
              <a:shade val="50000"/>
            </a:schemeClr>
          </a:lnRef>
          <a:fillRef idx="1">
            <a:schemeClr val="accent1"/>
          </a:fillRef>
          <a:effectRef idx="0">
            <a:schemeClr val="accent1"/>
          </a:effectRef>
          <a:fontRef idx="minor"/>
        </p:style>
      </p:sp>
      <p:pic>
        <p:nvPicPr>
          <p:cNvPr id="342" name="Picture 3" descr=""/>
          <p:cNvPicPr/>
          <p:nvPr/>
        </p:nvPicPr>
        <p:blipFill>
          <a:blip r:embed="rId1"/>
          <a:stretch/>
        </p:blipFill>
        <p:spPr>
          <a:xfrm>
            <a:off x="279000" y="883440"/>
            <a:ext cx="5221440" cy="5090760"/>
          </a:xfrm>
          <a:prstGeom prst="rect">
            <a:avLst/>
          </a:prstGeom>
          <a:ln>
            <a:noFill/>
          </a:ln>
        </p:spPr>
      </p:pic>
      <p:sp>
        <p:nvSpPr>
          <p:cNvPr id="343" name="TextShape 4"/>
          <p:cNvSpPr txBox="1"/>
          <p:nvPr/>
        </p:nvSpPr>
        <p:spPr>
          <a:xfrm>
            <a:off x="6392520" y="2646000"/>
            <a:ext cx="4434480" cy="37101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n-US" sz="2000" spc="-1" strike="noStrike">
                <a:solidFill>
                  <a:srgbClr val="000000"/>
                </a:solidFill>
                <a:latin typeface="Aptos"/>
              </a:rPr>
              <a:t>Low CO2, hypocapnia</a:t>
            </a:r>
            <a:endParaRPr b="0" lang="en-US" sz="2000" spc="-1" strike="noStrike">
              <a:solidFill>
                <a:srgbClr val="000000"/>
              </a:solidFill>
              <a:latin typeface="Aptos"/>
            </a:endParaRPr>
          </a:p>
          <a:p>
            <a:pPr marL="228600" indent="-228240">
              <a:lnSpc>
                <a:spcPct val="90000"/>
              </a:lnSpc>
              <a:spcBef>
                <a:spcPts val="1001"/>
              </a:spcBef>
              <a:buClr>
                <a:srgbClr val="000000"/>
              </a:buClr>
              <a:buFont typeface="Arial"/>
              <a:buChar char="•"/>
            </a:pPr>
            <a:r>
              <a:rPr b="0" lang="en-US" sz="2000" spc="-1" strike="noStrike">
                <a:solidFill>
                  <a:srgbClr val="000000"/>
                </a:solidFill>
                <a:latin typeface="Aptos"/>
              </a:rPr>
              <a:t>If chronic- new “set point” can lead to oversensitivity to exercise and relaxation; may cause anxiety, chest tightness, fatigue, and muscle pain.</a:t>
            </a:r>
            <a:endParaRPr b="0" lang="en-US" sz="2000" spc="-1" strike="noStrike">
              <a:solidFill>
                <a:srgbClr val="000000"/>
              </a:solidFill>
              <a:latin typeface="Aptos"/>
            </a:endParaRPr>
          </a:p>
        </p:txBody>
      </p:sp>
      <p:sp>
        <p:nvSpPr>
          <p:cNvPr id="344" name="Line 5"/>
          <p:cNvSpPr/>
          <p:nvPr/>
        </p:nvSpPr>
        <p:spPr>
          <a:xfrm>
            <a:off x="11585880" y="3610080"/>
            <a:ext cx="0" cy="3238920"/>
          </a:xfrm>
          <a:prstGeom prst="line">
            <a:avLst/>
          </a:prstGeom>
          <a:ln w="25560">
            <a:bevel/>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5"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346" name="TextShape 2"/>
          <p:cNvSpPr txBox="1"/>
          <p:nvPr/>
        </p:nvSpPr>
        <p:spPr>
          <a:xfrm>
            <a:off x="3880440" y="583200"/>
            <a:ext cx="7160040" cy="4164480"/>
          </a:xfrm>
          <a:prstGeom prst="rect">
            <a:avLst/>
          </a:prstGeom>
          <a:noFill/>
          <a:ln>
            <a:noFill/>
          </a:ln>
        </p:spPr>
        <p:txBody>
          <a:bodyPr>
            <a:normAutofit/>
          </a:bodyPr>
          <a:p>
            <a:pPr algn="r">
              <a:lnSpc>
                <a:spcPct val="90000"/>
              </a:lnSpc>
            </a:pPr>
            <a:r>
              <a:rPr b="0" lang="en-US" sz="4400" spc="-1" strike="noStrike">
                <a:solidFill>
                  <a:srgbClr val="ffffff"/>
                </a:solidFill>
                <a:latin typeface="Aptos Display"/>
              </a:rPr>
              <a:t>Biochemistry: </a:t>
            </a:r>
            <a:br/>
            <a:r>
              <a:rPr b="0" lang="en-US" sz="4400" spc="-1" strike="noStrike">
                <a:solidFill>
                  <a:srgbClr val="ffffff"/>
                </a:solidFill>
                <a:latin typeface="Aptos Display"/>
              </a:rPr>
              <a:t>Breathing Education</a:t>
            </a:r>
            <a:endParaRPr b="0" lang="en-US" sz="4400" spc="-1" strike="noStrike">
              <a:solidFill>
                <a:srgbClr val="000000"/>
              </a:solidFill>
              <a:latin typeface="Aptos"/>
            </a:endParaRPr>
          </a:p>
        </p:txBody>
      </p:sp>
      <p:sp>
        <p:nvSpPr>
          <p:cNvPr id="347"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348"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349"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350"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351"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352"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353"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354" name="CustomShape 10"/>
          <p:cNvSpPr/>
          <p:nvPr/>
        </p:nvSpPr>
        <p:spPr>
          <a:xfrm>
            <a:off x="1266120" y="1949760"/>
            <a:ext cx="10515240" cy="4350960"/>
          </a:xfrm>
          <a:prstGeom prst="rect">
            <a:avLst/>
          </a:prstGeom>
          <a:noFill/>
          <a:ln>
            <a:noFill/>
          </a:ln>
        </p:spPr>
        <p:style>
          <a:lnRef idx="0"/>
          <a:fillRef idx="0"/>
          <a:effectRef idx="0"/>
          <a:fontRef idx="minor"/>
        </p:style>
        <p:txBody>
          <a:bodyPr>
            <a:normAutofit/>
          </a:bodyPr>
          <a:p>
            <a:pPr>
              <a:lnSpc>
                <a:spcPct val="90000"/>
              </a:lnSpc>
              <a:spcBef>
                <a:spcPts val="1001"/>
              </a:spcBef>
            </a:pPr>
            <a:r>
              <a:rPr b="0" lang="en-US" sz="2800" spc="-1" strike="noStrike">
                <a:solidFill>
                  <a:srgbClr val="ffffff"/>
                </a:solidFill>
                <a:latin typeface="Aptos"/>
              </a:rPr>
              <a:t>Five by Fives</a:t>
            </a:r>
            <a:endParaRPr b="0" lang="en-US" sz="2800" spc="-1" strike="noStrike">
              <a:latin typeface="Arial"/>
            </a:endParaRPr>
          </a:p>
          <a:p>
            <a:pPr marL="514440" indent="-514080">
              <a:lnSpc>
                <a:spcPct val="90000"/>
              </a:lnSpc>
              <a:spcBef>
                <a:spcPts val="1001"/>
              </a:spcBef>
              <a:buClr>
                <a:srgbClr val="ffffff"/>
              </a:buClr>
              <a:buFont typeface="Aptos Display"/>
              <a:buAutoNum type="arabicPeriod"/>
            </a:pPr>
            <a:r>
              <a:rPr b="0" lang="en-US" sz="2800" spc="-1" strike="noStrike">
                <a:solidFill>
                  <a:srgbClr val="ffffff"/>
                </a:solidFill>
                <a:latin typeface="Aptos"/>
              </a:rPr>
              <a:t>Cup both hands over your nose and mouth</a:t>
            </a:r>
            <a:endParaRPr b="0" lang="en-US" sz="2800" spc="-1" strike="noStrike">
              <a:latin typeface="Arial"/>
            </a:endParaRPr>
          </a:p>
          <a:p>
            <a:pPr marL="514440" indent="-514080">
              <a:lnSpc>
                <a:spcPct val="90000"/>
              </a:lnSpc>
              <a:spcBef>
                <a:spcPts val="1001"/>
              </a:spcBef>
              <a:buClr>
                <a:srgbClr val="ffffff"/>
              </a:buClr>
              <a:buFont typeface="Aptos Display"/>
              <a:buAutoNum type="arabicPeriod"/>
            </a:pPr>
            <a:r>
              <a:rPr b="0" lang="en-US" sz="2800" spc="-1" strike="noStrike">
                <a:solidFill>
                  <a:srgbClr val="ffffff"/>
                </a:solidFill>
                <a:latin typeface="Aptos"/>
              </a:rPr>
              <a:t>Breathe softly in and out through the nose five times</a:t>
            </a:r>
            <a:endParaRPr b="0" lang="en-US" sz="2800" spc="-1" strike="noStrike">
              <a:latin typeface="Arial"/>
            </a:endParaRPr>
          </a:p>
          <a:p>
            <a:pPr marL="514440" indent="-514080">
              <a:lnSpc>
                <a:spcPct val="90000"/>
              </a:lnSpc>
              <a:spcBef>
                <a:spcPts val="1001"/>
              </a:spcBef>
              <a:buClr>
                <a:srgbClr val="ffffff"/>
              </a:buClr>
              <a:buFont typeface="Aptos Display"/>
              <a:buAutoNum type="arabicPeriod"/>
            </a:pPr>
            <a:r>
              <a:rPr b="0" lang="en-US" sz="2800" spc="-1" strike="noStrike">
                <a:solidFill>
                  <a:srgbClr val="ffffff"/>
                </a:solidFill>
                <a:latin typeface="Aptos"/>
              </a:rPr>
              <a:t>Drop your hands to your lap and mentally count up to five</a:t>
            </a:r>
            <a:endParaRPr b="0" lang="en-US" sz="2800" spc="-1" strike="noStrike">
              <a:latin typeface="Arial"/>
            </a:endParaRPr>
          </a:p>
          <a:p>
            <a:pPr marL="514440" indent="-514080">
              <a:lnSpc>
                <a:spcPct val="90000"/>
              </a:lnSpc>
              <a:spcBef>
                <a:spcPts val="1001"/>
              </a:spcBef>
              <a:buClr>
                <a:srgbClr val="ffffff"/>
              </a:buClr>
              <a:buFont typeface="Aptos Display"/>
              <a:buAutoNum type="arabicPeriod"/>
            </a:pPr>
            <a:r>
              <a:rPr b="0" lang="en-US" sz="2800" spc="-1" strike="noStrike">
                <a:solidFill>
                  <a:srgbClr val="ffffff"/>
                </a:solidFill>
                <a:latin typeface="Aptos"/>
              </a:rPr>
              <a:t>Repeat breathing with cupped hands, counting each breath in and out up to five again</a:t>
            </a:r>
            <a:endParaRPr b="0" lang="en-US" sz="2800" spc="-1" strike="noStrike">
              <a:latin typeface="Arial"/>
            </a:endParaRPr>
          </a:p>
          <a:p>
            <a:pPr marL="514440" indent="-514080">
              <a:lnSpc>
                <a:spcPct val="90000"/>
              </a:lnSpc>
              <a:spcBef>
                <a:spcPts val="1001"/>
              </a:spcBef>
              <a:buClr>
                <a:srgbClr val="ffffff"/>
              </a:buClr>
              <a:buFont typeface="Aptos Display"/>
              <a:buAutoNum type="arabicPeriod"/>
            </a:pPr>
            <a:r>
              <a:rPr b="0" lang="en-US" sz="2800" spc="-1" strike="noStrike">
                <a:solidFill>
                  <a:srgbClr val="ffffff"/>
                </a:solidFill>
                <a:latin typeface="Aptos"/>
              </a:rPr>
              <a:t>Repeat this 5 x 5 sequence until the symptoms subside</a:t>
            </a:r>
            <a:endParaRPr b="0" lang="en-US" sz="2800" spc="-1" strike="noStrike">
              <a:latin typeface="Arial"/>
            </a:endParaRPr>
          </a:p>
          <a:p>
            <a:pPr>
              <a:lnSpc>
                <a:spcPct val="90000"/>
              </a:lnSpc>
              <a:spcBef>
                <a:spcPts val="1001"/>
              </a:spcBef>
            </a:pPr>
            <a:endParaRPr b="0" lang="en-US" sz="2800" spc="-1" strike="noStrike">
              <a:latin typeface="Arial"/>
            </a:endParaRPr>
          </a:p>
          <a:p>
            <a:pPr>
              <a:lnSpc>
                <a:spcPct val="90000"/>
              </a:lnSpc>
              <a:spcBef>
                <a:spcPts val="1001"/>
              </a:spcBef>
            </a:pPr>
            <a:endParaRPr b="0" lang="en-US" sz="2800" spc="-1" strike="noStrike">
              <a:latin typeface="Arial"/>
            </a:endParaRPr>
          </a:p>
        </p:txBody>
      </p:sp>
      <p:pic>
        <p:nvPicPr>
          <p:cNvPr id="355" name="Picture 3" descr=""/>
          <p:cNvPicPr/>
          <p:nvPr/>
        </p:nvPicPr>
        <p:blipFill>
          <a:blip r:embed="rId1"/>
          <a:stretch/>
        </p:blipFill>
        <p:spPr>
          <a:xfrm>
            <a:off x="7612200" y="5414400"/>
            <a:ext cx="2514600" cy="74736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bg>
      <p:bgPr>
        <a:solidFill>
          <a:srgbClr val="ffffff"/>
        </a:solidFill>
      </p:bgPr>
    </p:bg>
    <p:spTree>
      <p:nvGrpSpPr>
        <p:cNvPr id="1" name=""/>
        <p:cNvGrpSpPr/>
        <p:nvPr/>
      </p:nvGrpSpPr>
      <p:grpSpPr>
        <a:xfrm>
          <a:off x="0" y="0"/>
          <a:ext cx="0" cy="0"/>
          <a:chOff x="0" y="0"/>
          <a:chExt cx="0" cy="0"/>
        </a:xfrm>
      </p:grpSpPr>
      <p:sp>
        <p:nvSpPr>
          <p:cNvPr id="356"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357" name="TextShape 2"/>
          <p:cNvSpPr txBox="1"/>
          <p:nvPr/>
        </p:nvSpPr>
        <p:spPr>
          <a:xfrm>
            <a:off x="3880440" y="583200"/>
            <a:ext cx="7160040" cy="4164480"/>
          </a:xfrm>
          <a:prstGeom prst="rect">
            <a:avLst/>
          </a:prstGeom>
          <a:noFill/>
          <a:ln>
            <a:noFill/>
          </a:ln>
        </p:spPr>
        <p:txBody>
          <a:bodyPr>
            <a:normAutofit/>
          </a:bodyPr>
          <a:p>
            <a:pPr algn="r">
              <a:lnSpc>
                <a:spcPct val="90000"/>
              </a:lnSpc>
            </a:pPr>
            <a:r>
              <a:rPr b="0" lang="en-US" sz="4400" spc="-1" strike="noStrike">
                <a:solidFill>
                  <a:srgbClr val="ffffff"/>
                </a:solidFill>
                <a:latin typeface="Aptos Display"/>
              </a:rPr>
              <a:t>Biochemistry:</a:t>
            </a:r>
            <a:br/>
            <a:r>
              <a:rPr b="0" lang="en-US" sz="4400" spc="-1" strike="noStrike">
                <a:solidFill>
                  <a:srgbClr val="ffffff"/>
                </a:solidFill>
                <a:latin typeface="Aptos Display"/>
              </a:rPr>
              <a:t>Breathing Education</a:t>
            </a:r>
            <a:endParaRPr b="0" lang="en-US" sz="4400" spc="-1" strike="noStrike">
              <a:solidFill>
                <a:srgbClr val="000000"/>
              </a:solidFill>
              <a:latin typeface="Aptos"/>
            </a:endParaRPr>
          </a:p>
        </p:txBody>
      </p:sp>
      <p:sp>
        <p:nvSpPr>
          <p:cNvPr id="358"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359"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360"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361"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362"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363"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364"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365" name="CustomShape 10"/>
          <p:cNvSpPr/>
          <p:nvPr/>
        </p:nvSpPr>
        <p:spPr>
          <a:xfrm>
            <a:off x="904320" y="1745280"/>
            <a:ext cx="6154920" cy="4350960"/>
          </a:xfrm>
          <a:prstGeom prst="rect">
            <a:avLst/>
          </a:prstGeom>
          <a:noFill/>
          <a:ln>
            <a:noFill/>
          </a:ln>
        </p:spPr>
        <p:style>
          <a:lnRef idx="0"/>
          <a:fillRef idx="0"/>
          <a:effectRef idx="0"/>
          <a:fontRef idx="minor"/>
        </p:style>
        <p:txBody>
          <a:bodyPr>
            <a:normAutofit fontScale="76000"/>
          </a:bodyPr>
          <a:p>
            <a:pPr>
              <a:lnSpc>
                <a:spcPct val="90000"/>
              </a:lnSpc>
              <a:spcBef>
                <a:spcPts val="1001"/>
              </a:spcBef>
            </a:pPr>
            <a:r>
              <a:rPr b="0" lang="en-US" sz="2400" spc="-1" strike="noStrike">
                <a:solidFill>
                  <a:srgbClr val="ffffff"/>
                </a:solidFill>
                <a:latin typeface="Aptos"/>
              </a:rPr>
              <a:t>Many Small Breath Holds-</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This is an exercise to help slow down your breathing when you feel you are breathing too fast or to get used to more CO2. </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Take a normal breath in and out through your nose. Pinch your nose with your fingers and hold your breath for 3-5 seconds. Release your nose and breathe in normally through the nose for 10 seconds or about 3 normal breaths. Repeat for 3-5 mins. If you can practice this once and hour to start, then three times a day. </a:t>
            </a:r>
            <a:endParaRPr b="0" lang="en-US" sz="2400" spc="-1" strike="noStrike">
              <a:latin typeface="Arial"/>
            </a:endParaRPr>
          </a:p>
          <a:p>
            <a:pPr>
              <a:lnSpc>
                <a:spcPct val="90000"/>
              </a:lnSpc>
              <a:spcBef>
                <a:spcPts val="1001"/>
              </a:spcBef>
            </a:pPr>
            <a:endParaRPr b="0" lang="en-US" sz="2400" spc="-1" strike="noStrike">
              <a:latin typeface="Arial"/>
            </a:endParaRPr>
          </a:p>
        </p:txBody>
      </p:sp>
      <p:pic>
        <p:nvPicPr>
          <p:cNvPr id="366" name="Picture 5" descr=""/>
          <p:cNvPicPr/>
          <p:nvPr/>
        </p:nvPicPr>
        <p:blipFill>
          <a:blip r:embed="rId1"/>
          <a:stretch/>
        </p:blipFill>
        <p:spPr>
          <a:xfrm>
            <a:off x="7001280" y="1996560"/>
            <a:ext cx="4915800" cy="2330640"/>
          </a:xfrm>
          <a:prstGeom prst="rect">
            <a:avLst/>
          </a:prstGeom>
          <a:ln>
            <a:noFill/>
          </a:ln>
        </p:spPr>
      </p:pic>
      <p:pic>
        <p:nvPicPr>
          <p:cNvPr id="367" name="Picture 7" descr=""/>
          <p:cNvPicPr/>
          <p:nvPr/>
        </p:nvPicPr>
        <p:blipFill>
          <a:blip r:embed="rId2"/>
          <a:stretch/>
        </p:blipFill>
        <p:spPr>
          <a:xfrm>
            <a:off x="8831520" y="5105160"/>
            <a:ext cx="1254960" cy="121392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8"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369" name="TextShape 2"/>
          <p:cNvSpPr txBox="1"/>
          <p:nvPr/>
        </p:nvSpPr>
        <p:spPr>
          <a:xfrm>
            <a:off x="3880440" y="583200"/>
            <a:ext cx="7160040" cy="4164480"/>
          </a:xfrm>
          <a:prstGeom prst="rect">
            <a:avLst/>
          </a:prstGeom>
          <a:noFill/>
          <a:ln>
            <a:noFill/>
          </a:ln>
        </p:spPr>
        <p:txBody>
          <a:bodyPr>
            <a:normAutofit/>
          </a:bodyPr>
          <a:p>
            <a:pPr algn="r">
              <a:lnSpc>
                <a:spcPct val="90000"/>
              </a:lnSpc>
            </a:pPr>
            <a:r>
              <a:rPr b="0" lang="en-US" sz="4400" spc="-1" strike="noStrike">
                <a:solidFill>
                  <a:srgbClr val="ffffff"/>
                </a:solidFill>
                <a:latin typeface="Aptos Display"/>
              </a:rPr>
              <a:t>Biochemistry of Breathing:</a:t>
            </a:r>
            <a:br/>
            <a:r>
              <a:rPr b="0" lang="en-US" sz="4400" spc="-1" strike="noStrike">
                <a:solidFill>
                  <a:srgbClr val="ffffff"/>
                </a:solidFill>
                <a:latin typeface="Aptos Display"/>
              </a:rPr>
              <a:t>Nitric Oxide (NO)</a:t>
            </a:r>
            <a:endParaRPr b="0" lang="en-US" sz="4400" spc="-1" strike="noStrike">
              <a:solidFill>
                <a:srgbClr val="000000"/>
              </a:solidFill>
              <a:latin typeface="Aptos"/>
            </a:endParaRPr>
          </a:p>
        </p:txBody>
      </p:sp>
      <p:sp>
        <p:nvSpPr>
          <p:cNvPr id="370"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371"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372"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373"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374"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375"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376"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377" name="CustomShape 10"/>
          <p:cNvSpPr/>
          <p:nvPr/>
        </p:nvSpPr>
        <p:spPr>
          <a:xfrm>
            <a:off x="1123200" y="2176200"/>
            <a:ext cx="6741720" cy="4350960"/>
          </a:xfrm>
          <a:prstGeom prst="rect">
            <a:avLst/>
          </a:prstGeom>
          <a:noFill/>
          <a:ln>
            <a:noFill/>
          </a:ln>
        </p:spPr>
        <p:style>
          <a:lnRef idx="0"/>
          <a:fillRef idx="0"/>
          <a:effectRef idx="0"/>
          <a:fontRef idx="minor"/>
        </p:style>
        <p:txBody>
          <a:bodyPr>
            <a:normAutofit/>
          </a:bodyPr>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Vasodilator – relaxes blood vessels in the lungs, improved blood flow (V/Q)</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Nasal breathing carries NO down into the lungs to help redistribute the blood more evenly (decreased dead space).</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Antiviral and antibacterial properties</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Improves mucociliary function</a:t>
            </a:r>
            <a:endParaRPr b="0" lang="en-US" sz="2400" spc="-1" strike="noStrike">
              <a:latin typeface="Arial"/>
            </a:endParaRPr>
          </a:p>
        </p:txBody>
      </p:sp>
      <p:pic>
        <p:nvPicPr>
          <p:cNvPr id="378" name="Picture 3" descr=""/>
          <p:cNvPicPr/>
          <p:nvPr/>
        </p:nvPicPr>
        <p:blipFill>
          <a:blip r:embed="rId1"/>
          <a:stretch/>
        </p:blipFill>
        <p:spPr>
          <a:xfrm>
            <a:off x="8224560" y="2182320"/>
            <a:ext cx="2871000" cy="364536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9"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380" name="TextShape 2"/>
          <p:cNvSpPr txBox="1"/>
          <p:nvPr/>
        </p:nvSpPr>
        <p:spPr>
          <a:xfrm>
            <a:off x="3880440" y="583200"/>
            <a:ext cx="7160040" cy="1402560"/>
          </a:xfrm>
          <a:prstGeom prst="rect">
            <a:avLst/>
          </a:prstGeom>
          <a:noFill/>
          <a:ln>
            <a:noFill/>
          </a:ln>
        </p:spPr>
        <p:txBody>
          <a:bodyPr>
            <a:normAutofit/>
          </a:bodyPr>
          <a:p>
            <a:pPr algn="r">
              <a:lnSpc>
                <a:spcPct val="90000"/>
              </a:lnSpc>
            </a:pPr>
            <a:r>
              <a:rPr b="0" lang="en-US" sz="4400" spc="-1" strike="noStrike">
                <a:solidFill>
                  <a:srgbClr val="ffffff"/>
                </a:solidFill>
                <a:latin typeface="Aptos Display"/>
              </a:rPr>
              <a:t>Psychophysiology of Breathing</a:t>
            </a:r>
            <a:endParaRPr b="0" lang="en-US" sz="4400" spc="-1" strike="noStrike">
              <a:solidFill>
                <a:srgbClr val="000000"/>
              </a:solidFill>
              <a:latin typeface="Aptos"/>
            </a:endParaRPr>
          </a:p>
        </p:txBody>
      </p:sp>
      <p:sp>
        <p:nvSpPr>
          <p:cNvPr id="381"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382"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383"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384"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385"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386"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387"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388" name="CustomShape 10"/>
          <p:cNvSpPr/>
          <p:nvPr/>
        </p:nvSpPr>
        <p:spPr>
          <a:xfrm>
            <a:off x="985320" y="1835640"/>
            <a:ext cx="6643440" cy="4350960"/>
          </a:xfrm>
          <a:prstGeom prst="rect">
            <a:avLst/>
          </a:prstGeom>
          <a:noFill/>
          <a:ln>
            <a:noFill/>
          </a:ln>
        </p:spPr>
        <p:style>
          <a:lnRef idx="0"/>
          <a:fillRef idx="0"/>
          <a:effectRef idx="0"/>
          <a:fontRef idx="minor"/>
        </p:style>
        <p:txBody>
          <a:bodyPr>
            <a:normAutofit/>
          </a:bodyPr>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Autonomic nervous system and regulation of emotions</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Sympathetic and parasympathetic- Vagus nerve</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Biochemical relationship to low CO2 (hyperventilation)</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Biomechanical relationship to upper chest breathing vs diaphragmatic, fast vs slow, inhale vs exhale</a:t>
            </a:r>
            <a:endParaRPr b="0" lang="en-US" sz="2400" spc="-1" strike="noStrike">
              <a:latin typeface="Arial"/>
            </a:endParaRPr>
          </a:p>
        </p:txBody>
      </p:sp>
      <p:pic>
        <p:nvPicPr>
          <p:cNvPr id="389" name="Picture 3" descr=""/>
          <p:cNvPicPr/>
          <p:nvPr/>
        </p:nvPicPr>
        <p:blipFill>
          <a:blip r:embed="rId1"/>
          <a:stretch/>
        </p:blipFill>
        <p:spPr>
          <a:xfrm>
            <a:off x="8110080" y="1711080"/>
            <a:ext cx="3790080" cy="4802040"/>
          </a:xfrm>
          <a:prstGeom prst="rect">
            <a:avLst/>
          </a:prstGeom>
          <a:ln>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0"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391" name="TextShape 2"/>
          <p:cNvSpPr txBox="1"/>
          <p:nvPr/>
        </p:nvSpPr>
        <p:spPr>
          <a:xfrm>
            <a:off x="2408760" y="583200"/>
            <a:ext cx="8631360" cy="4164480"/>
          </a:xfrm>
          <a:prstGeom prst="rect">
            <a:avLst/>
          </a:prstGeom>
          <a:noFill/>
          <a:ln>
            <a:noFill/>
          </a:ln>
        </p:spPr>
        <p:txBody>
          <a:bodyPr>
            <a:normAutofit/>
          </a:bodyPr>
          <a:p>
            <a:pPr algn="r">
              <a:lnSpc>
                <a:spcPct val="90000"/>
              </a:lnSpc>
            </a:pPr>
            <a:r>
              <a:rPr b="0" lang="en-US" sz="4400" spc="-1" strike="noStrike">
                <a:solidFill>
                  <a:srgbClr val="ffffff"/>
                </a:solidFill>
                <a:latin typeface="Aptos Display"/>
              </a:rPr>
              <a:t>Psychophysiology: </a:t>
            </a:r>
            <a:br/>
            <a:r>
              <a:rPr b="0" lang="en-US" sz="4400" spc="-1" strike="noStrike">
                <a:solidFill>
                  <a:srgbClr val="ffffff"/>
                </a:solidFill>
                <a:latin typeface="Aptos Display"/>
              </a:rPr>
              <a:t>Breathing Pattern Presentations</a:t>
            </a:r>
            <a:endParaRPr b="0" lang="en-US" sz="4400" spc="-1" strike="noStrike">
              <a:solidFill>
                <a:srgbClr val="000000"/>
              </a:solidFill>
              <a:latin typeface="Aptos"/>
            </a:endParaRPr>
          </a:p>
        </p:txBody>
      </p:sp>
      <p:sp>
        <p:nvSpPr>
          <p:cNvPr id="392"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393"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394"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395"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396"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397"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398"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399" name="CustomShape 10"/>
          <p:cNvSpPr/>
          <p:nvPr/>
        </p:nvSpPr>
        <p:spPr>
          <a:xfrm>
            <a:off x="967320" y="2137680"/>
            <a:ext cx="6422760" cy="4350960"/>
          </a:xfrm>
          <a:prstGeom prst="rect">
            <a:avLst/>
          </a:prstGeom>
          <a:noFill/>
          <a:ln>
            <a:noFill/>
          </a:ln>
        </p:spPr>
        <p:style>
          <a:lnRef idx="0"/>
          <a:fillRef idx="0"/>
          <a:effectRef idx="0"/>
          <a:fontRef idx="minor"/>
        </p:style>
        <p:txBody>
          <a:bodyPr>
            <a:normAutofit/>
          </a:bodyPr>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Upper chest breathing vs abdomen</a:t>
            </a:r>
            <a:endParaRPr b="0" lang="en-US" sz="2400" spc="-1" strike="noStrike">
              <a:latin typeface="Arial"/>
            </a:endParaRPr>
          </a:p>
          <a:p>
            <a:pPr>
              <a:lnSpc>
                <a:spcPct val="90000"/>
              </a:lnSpc>
              <a:spcBef>
                <a:spcPts val="1001"/>
              </a:spcBef>
            </a:pP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Rapid shallow breathing </a:t>
            </a:r>
            <a:endParaRPr b="0" lang="en-US" sz="2400" spc="-1" strike="noStrike">
              <a:latin typeface="Arial"/>
            </a:endParaRPr>
          </a:p>
          <a:p>
            <a:pPr>
              <a:lnSpc>
                <a:spcPct val="90000"/>
              </a:lnSpc>
              <a:spcBef>
                <a:spcPts val="1001"/>
              </a:spcBef>
            </a:pP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Anxious or stressed demeanor</a:t>
            </a:r>
            <a:endParaRPr b="0" lang="en-US" sz="2400" spc="-1" strike="noStrike">
              <a:latin typeface="Arial"/>
            </a:endParaRPr>
          </a:p>
          <a:p>
            <a:pPr>
              <a:lnSpc>
                <a:spcPct val="90000"/>
              </a:lnSpc>
              <a:spcBef>
                <a:spcPts val="1001"/>
              </a:spcBef>
            </a:pP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Breathing pattern with exercise</a:t>
            </a:r>
            <a:endParaRPr b="0" lang="en-US" sz="2400" spc="-1" strike="noStrike">
              <a:latin typeface="Arial"/>
            </a:endParaRPr>
          </a:p>
          <a:p>
            <a:pPr>
              <a:lnSpc>
                <a:spcPct val="90000"/>
              </a:lnSpc>
              <a:spcBef>
                <a:spcPts val="1001"/>
              </a:spcBef>
            </a:pP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Clinical: HTN, increase RR, HR, RPE, BORG</a:t>
            </a:r>
            <a:endParaRPr b="0" lang="en-US" sz="2400" spc="-1" strike="noStrike">
              <a:latin typeface="Arial"/>
            </a:endParaRPr>
          </a:p>
        </p:txBody>
      </p:sp>
      <p:pic>
        <p:nvPicPr>
          <p:cNvPr id="400" name="Picture 3" descr=""/>
          <p:cNvPicPr/>
          <p:nvPr/>
        </p:nvPicPr>
        <p:blipFill>
          <a:blip r:embed="rId1"/>
          <a:stretch/>
        </p:blipFill>
        <p:spPr>
          <a:xfrm>
            <a:off x="7450560" y="2177640"/>
            <a:ext cx="4165560" cy="3294720"/>
          </a:xfrm>
          <a:prstGeom prst="rect">
            <a:avLst/>
          </a:prstGeom>
          <a:ln>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1"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402" name="TextShape 2"/>
          <p:cNvSpPr txBox="1"/>
          <p:nvPr/>
        </p:nvSpPr>
        <p:spPr>
          <a:xfrm>
            <a:off x="2674440" y="583200"/>
            <a:ext cx="8366040" cy="1227960"/>
          </a:xfrm>
          <a:prstGeom prst="rect">
            <a:avLst/>
          </a:prstGeom>
          <a:noFill/>
          <a:ln>
            <a:noFill/>
          </a:ln>
        </p:spPr>
        <p:txBody>
          <a:bodyPr>
            <a:normAutofit fontScale="94000"/>
          </a:bodyPr>
          <a:p>
            <a:pPr algn="r">
              <a:lnSpc>
                <a:spcPct val="90000"/>
              </a:lnSpc>
            </a:pPr>
            <a:r>
              <a:rPr b="0" lang="en-US" sz="4400" spc="-1" strike="noStrike">
                <a:solidFill>
                  <a:srgbClr val="ffffff"/>
                </a:solidFill>
                <a:latin typeface="Aptos Display"/>
              </a:rPr>
              <a:t>Psychophysiology of Breathing</a:t>
            </a:r>
            <a:endParaRPr b="0" lang="en-US" sz="4400" spc="-1" strike="noStrike">
              <a:solidFill>
                <a:srgbClr val="000000"/>
              </a:solidFill>
              <a:latin typeface="Aptos"/>
            </a:endParaRPr>
          </a:p>
        </p:txBody>
      </p:sp>
      <p:sp>
        <p:nvSpPr>
          <p:cNvPr id="403"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404"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405"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406"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407"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408"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409"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pic>
        <p:nvPicPr>
          <p:cNvPr id="410" name="Content Placeholder 5" descr=""/>
          <p:cNvPicPr/>
          <p:nvPr/>
        </p:nvPicPr>
        <p:blipFill>
          <a:blip r:embed="rId1"/>
          <a:stretch/>
        </p:blipFill>
        <p:spPr>
          <a:xfrm>
            <a:off x="846360" y="1999080"/>
            <a:ext cx="4791960" cy="1494720"/>
          </a:xfrm>
          <a:prstGeom prst="rect">
            <a:avLst/>
          </a:prstGeom>
          <a:ln>
            <a:noFill/>
          </a:ln>
        </p:spPr>
      </p:pic>
      <p:pic>
        <p:nvPicPr>
          <p:cNvPr id="411" name="Picture 3" descr=""/>
          <p:cNvPicPr/>
          <p:nvPr/>
        </p:nvPicPr>
        <p:blipFill>
          <a:blip r:embed="rId2"/>
          <a:stretch/>
        </p:blipFill>
        <p:spPr>
          <a:xfrm>
            <a:off x="1825920" y="3907080"/>
            <a:ext cx="2924280" cy="2189160"/>
          </a:xfrm>
          <a:prstGeom prst="rect">
            <a:avLst/>
          </a:prstGeom>
          <a:ln>
            <a:noFill/>
          </a:ln>
        </p:spPr>
      </p:pic>
      <p:sp>
        <p:nvSpPr>
          <p:cNvPr id="412" name="CustomShape 10"/>
          <p:cNvSpPr/>
          <p:nvPr/>
        </p:nvSpPr>
        <p:spPr>
          <a:xfrm>
            <a:off x="5648760" y="2188800"/>
            <a:ext cx="6225120" cy="4350960"/>
          </a:xfrm>
          <a:prstGeom prst="rect">
            <a:avLst/>
          </a:prstGeom>
          <a:noFill/>
          <a:ln>
            <a:noFill/>
          </a:ln>
        </p:spPr>
        <p:style>
          <a:lnRef idx="0"/>
          <a:fillRef idx="0"/>
          <a:effectRef idx="0"/>
          <a:fontRef idx="minor"/>
        </p:style>
        <p:txBody>
          <a:bodyPr>
            <a:normAutofit/>
          </a:bodyPr>
          <a:p>
            <a:pPr marL="228600" indent="-228240">
              <a:lnSpc>
                <a:spcPct val="90000"/>
              </a:lnSpc>
              <a:spcBef>
                <a:spcPts val="1001"/>
              </a:spcBef>
              <a:buClr>
                <a:srgbClr val="0f9ed5"/>
              </a:buClr>
              <a:buFont typeface="Arial"/>
              <a:buChar char="•"/>
            </a:pPr>
            <a:r>
              <a:rPr b="0" lang="en-US" sz="2800" spc="-1" strike="noStrike">
                <a:solidFill>
                  <a:srgbClr val="ffffff"/>
                </a:solidFill>
                <a:latin typeface="Aptos"/>
              </a:rPr>
              <a:t>Improvement in the biomarkers of respiratory rate and salivary cortisol levels</a:t>
            </a:r>
            <a:endParaRPr b="0" lang="en-US" sz="2800" spc="-1" strike="noStrike">
              <a:latin typeface="Arial"/>
            </a:endParaRPr>
          </a:p>
          <a:p>
            <a:pPr marL="228600" indent="-228240">
              <a:lnSpc>
                <a:spcPct val="90000"/>
              </a:lnSpc>
              <a:spcBef>
                <a:spcPts val="1001"/>
              </a:spcBef>
              <a:buClr>
                <a:srgbClr val="0f9ed5"/>
              </a:buClr>
              <a:buFont typeface="Arial"/>
              <a:buChar char="•"/>
            </a:pPr>
            <a:r>
              <a:rPr b="0" lang="en-US" sz="2800" spc="-1" strike="noStrike">
                <a:solidFill>
                  <a:srgbClr val="ffffff"/>
                </a:solidFill>
                <a:latin typeface="Aptos"/>
              </a:rPr>
              <a:t>Improvement in systolic and diastolic blood pressure </a:t>
            </a:r>
            <a:endParaRPr b="0" lang="en-US" sz="2800" spc="-1" strike="noStrike">
              <a:latin typeface="Arial"/>
            </a:endParaRPr>
          </a:p>
          <a:p>
            <a:pPr marL="228600" indent="-228240">
              <a:lnSpc>
                <a:spcPct val="90000"/>
              </a:lnSpc>
              <a:spcBef>
                <a:spcPts val="1001"/>
              </a:spcBef>
              <a:buClr>
                <a:srgbClr val="0f9ed5"/>
              </a:buClr>
              <a:buFont typeface="Arial"/>
              <a:buChar char="•"/>
            </a:pPr>
            <a:r>
              <a:rPr b="0" lang="en-US" sz="2800" spc="-1" strike="noStrike">
                <a:solidFill>
                  <a:srgbClr val="ffffff"/>
                </a:solidFill>
                <a:latin typeface="Aptos"/>
              </a:rPr>
              <a:t>Improvement in the stress subscale of the Depression Anxiety Stress Scales-21 </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3"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414" name="TextShape 2"/>
          <p:cNvSpPr txBox="1"/>
          <p:nvPr/>
        </p:nvSpPr>
        <p:spPr>
          <a:xfrm>
            <a:off x="2674440" y="583200"/>
            <a:ext cx="8366040" cy="1227960"/>
          </a:xfrm>
          <a:prstGeom prst="rect">
            <a:avLst/>
          </a:prstGeom>
          <a:noFill/>
          <a:ln>
            <a:noFill/>
          </a:ln>
        </p:spPr>
        <p:txBody>
          <a:bodyPr>
            <a:normAutofit fontScale="94000"/>
          </a:bodyPr>
          <a:p>
            <a:pPr algn="r">
              <a:lnSpc>
                <a:spcPct val="90000"/>
              </a:lnSpc>
            </a:pPr>
            <a:r>
              <a:rPr b="0" lang="en-US" sz="4400" spc="-1" strike="noStrike">
                <a:solidFill>
                  <a:srgbClr val="ffffff"/>
                </a:solidFill>
                <a:latin typeface="Aptos Display"/>
              </a:rPr>
              <a:t>Psychophysiology: </a:t>
            </a:r>
            <a:br/>
            <a:r>
              <a:rPr b="0" lang="en-US" sz="4400" spc="-1" strike="noStrike">
                <a:solidFill>
                  <a:srgbClr val="ffffff"/>
                </a:solidFill>
                <a:latin typeface="Aptos Display"/>
              </a:rPr>
              <a:t>Breathing Education</a:t>
            </a:r>
            <a:endParaRPr b="0" lang="en-US" sz="4400" spc="-1" strike="noStrike">
              <a:solidFill>
                <a:srgbClr val="000000"/>
              </a:solidFill>
              <a:latin typeface="Aptos"/>
            </a:endParaRPr>
          </a:p>
        </p:txBody>
      </p:sp>
      <p:sp>
        <p:nvSpPr>
          <p:cNvPr id="415"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416"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417"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418"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419"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420"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421"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422" name="CustomShape 10"/>
          <p:cNvSpPr/>
          <p:nvPr/>
        </p:nvSpPr>
        <p:spPr>
          <a:xfrm>
            <a:off x="5993280" y="2395080"/>
            <a:ext cx="5533560" cy="4350960"/>
          </a:xfrm>
          <a:prstGeom prst="rect">
            <a:avLst/>
          </a:prstGeom>
          <a:noFill/>
          <a:ln>
            <a:noFill/>
          </a:ln>
        </p:spPr>
        <p:style>
          <a:lnRef idx="0"/>
          <a:fillRef idx="0"/>
          <a:effectRef idx="0"/>
          <a:fontRef idx="minor"/>
        </p:style>
        <p:txBody>
          <a:bodyPr>
            <a:normAutofit/>
          </a:bodyPr>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Slow breathing had a stronger effect than fast breathing. BP decreased longitudinally over a 3-month period with both interventions. </a:t>
            </a:r>
            <a:endParaRPr b="0" lang="en-US" sz="2400" spc="-1" strike="noStrike">
              <a:latin typeface="Arial"/>
            </a:endParaRPr>
          </a:p>
        </p:txBody>
      </p:sp>
      <p:pic>
        <p:nvPicPr>
          <p:cNvPr id="423" name="Picture 7" descr=""/>
          <p:cNvPicPr/>
          <p:nvPr/>
        </p:nvPicPr>
        <p:blipFill>
          <a:blip r:embed="rId1"/>
          <a:stretch/>
        </p:blipFill>
        <p:spPr>
          <a:xfrm>
            <a:off x="846360" y="1890720"/>
            <a:ext cx="4481640" cy="1603080"/>
          </a:xfrm>
          <a:prstGeom prst="rect">
            <a:avLst/>
          </a:prstGeom>
          <a:ln>
            <a:noFill/>
          </a:ln>
        </p:spPr>
      </p:pic>
      <p:pic>
        <p:nvPicPr>
          <p:cNvPr id="424" name="Picture 9" descr=""/>
          <p:cNvPicPr/>
          <p:nvPr/>
        </p:nvPicPr>
        <p:blipFill>
          <a:blip r:embed="rId2"/>
          <a:stretch/>
        </p:blipFill>
        <p:spPr>
          <a:xfrm>
            <a:off x="2761920" y="5629320"/>
            <a:ext cx="1696320" cy="402480"/>
          </a:xfrm>
          <a:prstGeom prst="rect">
            <a:avLst/>
          </a:prstGeom>
          <a:ln>
            <a:noFill/>
          </a:ln>
        </p:spPr>
      </p:pic>
      <p:pic>
        <p:nvPicPr>
          <p:cNvPr id="425" name="Picture 11" descr=""/>
          <p:cNvPicPr/>
          <p:nvPr/>
        </p:nvPicPr>
        <p:blipFill>
          <a:blip r:embed="rId3"/>
          <a:stretch/>
        </p:blipFill>
        <p:spPr>
          <a:xfrm>
            <a:off x="1712160" y="3798360"/>
            <a:ext cx="2746080" cy="183060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6"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427" name="TextShape 2"/>
          <p:cNvSpPr txBox="1"/>
          <p:nvPr/>
        </p:nvSpPr>
        <p:spPr>
          <a:xfrm>
            <a:off x="2674440" y="583200"/>
            <a:ext cx="8366040" cy="1227960"/>
          </a:xfrm>
          <a:prstGeom prst="rect">
            <a:avLst/>
          </a:prstGeom>
          <a:noFill/>
          <a:ln>
            <a:noFill/>
          </a:ln>
        </p:spPr>
        <p:txBody>
          <a:bodyPr>
            <a:normAutofit fontScale="94000"/>
          </a:bodyPr>
          <a:p>
            <a:pPr algn="r">
              <a:lnSpc>
                <a:spcPct val="90000"/>
              </a:lnSpc>
            </a:pPr>
            <a:r>
              <a:rPr b="0" lang="en-US" sz="4400" spc="-1" strike="noStrike">
                <a:solidFill>
                  <a:srgbClr val="ffffff"/>
                </a:solidFill>
                <a:latin typeface="Aptos Display"/>
              </a:rPr>
              <a:t>Psychophysiology:</a:t>
            </a:r>
            <a:br/>
            <a:r>
              <a:rPr b="0" lang="en-US" sz="4400" spc="-1" strike="noStrike">
                <a:solidFill>
                  <a:srgbClr val="ffffff"/>
                </a:solidFill>
                <a:latin typeface="Aptos Display"/>
              </a:rPr>
              <a:t>Breathing Education</a:t>
            </a:r>
            <a:endParaRPr b="0" lang="en-US" sz="4400" spc="-1" strike="noStrike">
              <a:solidFill>
                <a:srgbClr val="000000"/>
              </a:solidFill>
              <a:latin typeface="Aptos"/>
            </a:endParaRPr>
          </a:p>
        </p:txBody>
      </p:sp>
      <p:sp>
        <p:nvSpPr>
          <p:cNvPr id="428"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429"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430"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431"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432"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433"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434"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435" name="CustomShape 10"/>
          <p:cNvSpPr/>
          <p:nvPr/>
        </p:nvSpPr>
        <p:spPr>
          <a:xfrm>
            <a:off x="5989680" y="2234880"/>
            <a:ext cx="5533560" cy="4350960"/>
          </a:xfrm>
          <a:prstGeom prst="rect">
            <a:avLst/>
          </a:prstGeom>
          <a:noFill/>
          <a:ln>
            <a:noFill/>
          </a:ln>
        </p:spPr>
        <p:style>
          <a:lnRef idx="0"/>
          <a:fillRef idx="0"/>
          <a:effectRef idx="0"/>
          <a:fontRef idx="minor"/>
        </p:style>
        <p:txBody>
          <a:bodyPr>
            <a:normAutofit/>
          </a:bodyPr>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Cadence or rhythmic breathing - breathing to a rhythm or a pattern </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Examples:</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In~1.2.3.4 Out~ 1.2.3.4.5.6 (6 breaths/min)</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Square or box breathing</a:t>
            </a:r>
            <a:endParaRPr b="0" lang="en-US" sz="2400" spc="-1" strike="noStrike">
              <a:latin typeface="Arial"/>
            </a:endParaRPr>
          </a:p>
        </p:txBody>
      </p:sp>
      <p:pic>
        <p:nvPicPr>
          <p:cNvPr id="436" name="Picture 7" descr=""/>
          <p:cNvPicPr/>
          <p:nvPr/>
        </p:nvPicPr>
        <p:blipFill>
          <a:blip r:embed="rId1"/>
          <a:stretch/>
        </p:blipFill>
        <p:spPr>
          <a:xfrm>
            <a:off x="1676520" y="2395080"/>
            <a:ext cx="3644280" cy="364428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7"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438" name="TextShape 2"/>
          <p:cNvSpPr txBox="1"/>
          <p:nvPr/>
        </p:nvSpPr>
        <p:spPr>
          <a:xfrm>
            <a:off x="2674440" y="583200"/>
            <a:ext cx="8366040" cy="1227960"/>
          </a:xfrm>
          <a:prstGeom prst="rect">
            <a:avLst/>
          </a:prstGeom>
          <a:noFill/>
          <a:ln>
            <a:noFill/>
          </a:ln>
        </p:spPr>
        <p:txBody>
          <a:bodyPr>
            <a:normAutofit fontScale="94000"/>
          </a:bodyPr>
          <a:p>
            <a:pPr algn="r">
              <a:lnSpc>
                <a:spcPct val="90000"/>
              </a:lnSpc>
            </a:pPr>
            <a:r>
              <a:rPr b="0" lang="en-US" sz="4400" spc="-1" strike="noStrike">
                <a:solidFill>
                  <a:srgbClr val="ffffff"/>
                </a:solidFill>
                <a:latin typeface="Aptos Display"/>
              </a:rPr>
              <a:t>Psychophysiology:</a:t>
            </a:r>
            <a:br/>
            <a:r>
              <a:rPr b="0" lang="en-US" sz="4400" spc="-1" strike="noStrike">
                <a:solidFill>
                  <a:srgbClr val="ffffff"/>
                </a:solidFill>
                <a:latin typeface="Aptos Display"/>
              </a:rPr>
              <a:t>Breathing Education</a:t>
            </a:r>
            <a:endParaRPr b="0" lang="en-US" sz="4400" spc="-1" strike="noStrike">
              <a:solidFill>
                <a:srgbClr val="000000"/>
              </a:solidFill>
              <a:latin typeface="Aptos"/>
            </a:endParaRPr>
          </a:p>
        </p:txBody>
      </p:sp>
      <p:sp>
        <p:nvSpPr>
          <p:cNvPr id="439"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440"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441"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442"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443"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444"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445"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446" name="CustomShape 10"/>
          <p:cNvSpPr/>
          <p:nvPr/>
        </p:nvSpPr>
        <p:spPr>
          <a:xfrm>
            <a:off x="6103800" y="2387880"/>
            <a:ext cx="5533560" cy="4350960"/>
          </a:xfrm>
          <a:prstGeom prst="rect">
            <a:avLst/>
          </a:prstGeom>
          <a:noFill/>
          <a:ln>
            <a:noFill/>
          </a:ln>
        </p:spPr>
        <p:style>
          <a:lnRef idx="0"/>
          <a:fillRef idx="0"/>
          <a:effectRef idx="0"/>
          <a:fontRef idx="minor"/>
        </p:style>
        <p:txBody>
          <a:bodyPr>
            <a:normAutofit/>
          </a:bodyPr>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Stimulating the Vagus Nerve</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Humming or Bees breath (increases Nitric Oxide)</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Promotes diaphragmatic breathing</a:t>
            </a:r>
            <a:endParaRPr b="0" lang="en-US" sz="2400" spc="-1" strike="noStrike">
              <a:latin typeface="Arial"/>
            </a:endParaRPr>
          </a:p>
          <a:p>
            <a:pPr marL="343080" indent="-342720">
              <a:lnSpc>
                <a:spcPct val="90000"/>
              </a:lnSpc>
              <a:spcBef>
                <a:spcPts val="1001"/>
              </a:spcBef>
              <a:buClr>
                <a:srgbClr val="ffffff"/>
              </a:buClr>
              <a:buFont typeface="Arial"/>
              <a:buChar char="•"/>
            </a:pPr>
            <a:r>
              <a:rPr b="0" lang="en-US" sz="2400" spc="-1" strike="noStrike">
                <a:solidFill>
                  <a:srgbClr val="ffffff"/>
                </a:solidFill>
                <a:latin typeface="Aptos"/>
              </a:rPr>
              <a:t>Slow long exhales </a:t>
            </a:r>
            <a:endParaRPr b="0" lang="en-US" sz="2400" spc="-1" strike="noStrike">
              <a:latin typeface="Arial"/>
            </a:endParaRPr>
          </a:p>
        </p:txBody>
      </p:sp>
      <p:pic>
        <p:nvPicPr>
          <p:cNvPr id="447" name="Picture 2" descr=""/>
          <p:cNvPicPr/>
          <p:nvPr/>
        </p:nvPicPr>
        <p:blipFill>
          <a:blip r:embed="rId1"/>
          <a:stretch/>
        </p:blipFill>
        <p:spPr>
          <a:xfrm>
            <a:off x="1118160" y="3934080"/>
            <a:ext cx="2202480" cy="2202480"/>
          </a:xfrm>
          <a:prstGeom prst="rect">
            <a:avLst/>
          </a:prstGeom>
          <a:ln>
            <a:noFill/>
          </a:ln>
        </p:spPr>
      </p:pic>
      <p:pic>
        <p:nvPicPr>
          <p:cNvPr id="448" name="Picture 3" descr=""/>
          <p:cNvPicPr/>
          <p:nvPr/>
        </p:nvPicPr>
        <p:blipFill>
          <a:blip r:embed="rId2"/>
          <a:stretch/>
        </p:blipFill>
        <p:spPr>
          <a:xfrm>
            <a:off x="1121400" y="2000160"/>
            <a:ext cx="4638960" cy="1933560"/>
          </a:xfrm>
          <a:prstGeom prst="rect">
            <a:avLst/>
          </a:prstGeom>
          <a:ln>
            <a:noFill/>
          </a:ln>
        </p:spPr>
      </p:pic>
      <p:pic>
        <p:nvPicPr>
          <p:cNvPr id="449" name="Picture 4" descr=""/>
          <p:cNvPicPr/>
          <p:nvPr/>
        </p:nvPicPr>
        <p:blipFill>
          <a:blip r:embed="rId3"/>
          <a:stretch/>
        </p:blipFill>
        <p:spPr>
          <a:xfrm>
            <a:off x="1120320" y="1607040"/>
            <a:ext cx="1573560" cy="39816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5" name="CustomShape 1"/>
          <p:cNvSpPr/>
          <p:nvPr/>
        </p:nvSpPr>
        <p:spPr>
          <a:xfrm>
            <a:off x="0" y="0"/>
            <a:ext cx="12191760" cy="6857640"/>
          </a:xfrm>
          <a:prstGeom prst="rect">
            <a:avLst/>
          </a:prstGeom>
          <a:gradFill rotWithShape="0">
            <a:gsLst>
              <a:gs pos="0">
                <a:schemeClr val="accent1"/>
              </a:gs>
              <a:gs pos="100000">
                <a:schemeClr val="accent2"/>
              </a:gs>
            </a:gsLst>
            <a:lin ang="2700000"/>
          </a:gradFill>
          <a:ln>
            <a:noFill/>
          </a:ln>
        </p:spPr>
        <p:style>
          <a:lnRef idx="2">
            <a:schemeClr val="accent1">
              <a:shade val="50000"/>
            </a:schemeClr>
          </a:lnRef>
          <a:fillRef idx="1">
            <a:schemeClr val="accent1"/>
          </a:fillRef>
          <a:effectRef idx="0">
            <a:schemeClr val="accent1"/>
          </a:effectRef>
          <a:fontRef idx="minor"/>
        </p:style>
      </p:sp>
      <p:sp>
        <p:nvSpPr>
          <p:cNvPr id="146" name="CustomShape 2"/>
          <p:cNvSpPr/>
          <p:nvPr/>
        </p:nvSpPr>
        <p:spPr>
          <a:xfrm>
            <a:off x="6817680" y="2744640"/>
            <a:ext cx="138600" cy="138600"/>
          </a:xfrm>
          <a:custGeom>
            <a:avLst/>
            <a:gdLst/>
            <a:ah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720">
            <a:noFill/>
          </a:ln>
        </p:spPr>
        <p:style>
          <a:lnRef idx="0"/>
          <a:fillRef idx="0"/>
          <a:effectRef idx="0"/>
          <a:fontRef idx="minor"/>
        </p:style>
      </p:sp>
      <p:sp>
        <p:nvSpPr>
          <p:cNvPr id="147" name="CustomShape 3"/>
          <p:cNvSpPr/>
          <p:nvPr/>
        </p:nvSpPr>
        <p:spPr>
          <a:xfrm>
            <a:off x="7176240" y="297396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148" name="CustomShape 4"/>
          <p:cNvSpPr/>
          <p:nvPr/>
        </p:nvSpPr>
        <p:spPr>
          <a:xfrm>
            <a:off x="6802200" y="3198240"/>
            <a:ext cx="127440" cy="127440"/>
          </a:xfrm>
          <a:custGeom>
            <a:avLst/>
            <a:gdLst/>
            <a:ah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720">
            <a:noFill/>
          </a:ln>
        </p:spPr>
        <p:style>
          <a:lnRef idx="0"/>
          <a:fillRef idx="0"/>
          <a:effectRef idx="0"/>
          <a:fontRef idx="minor"/>
        </p:style>
      </p:sp>
      <p:sp>
        <p:nvSpPr>
          <p:cNvPr id="149" name="Line 5"/>
          <p:cNvSpPr/>
          <p:nvPr/>
        </p:nvSpPr>
        <p:spPr>
          <a:xfrm>
            <a:off x="1301040" y="3496320"/>
            <a:ext cx="0" cy="335268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150" name="CustomShape 6"/>
          <p:cNvSpPr/>
          <p:nvPr/>
        </p:nvSpPr>
        <p:spPr>
          <a:xfrm>
            <a:off x="1531440" y="642960"/>
            <a:ext cx="9306000" cy="856080"/>
          </a:xfrm>
          <a:prstGeom prst="rect">
            <a:avLst/>
          </a:prstGeom>
          <a:noFill/>
          <a:ln>
            <a:noFill/>
          </a:ln>
        </p:spPr>
        <p:style>
          <a:lnRef idx="0"/>
          <a:fillRef idx="0"/>
          <a:effectRef idx="0"/>
          <a:fontRef idx="minor"/>
        </p:style>
        <p:txBody>
          <a:bodyPr anchor="b">
            <a:noAutofit/>
          </a:bodyPr>
          <a:p>
            <a:pPr algn="ctr">
              <a:lnSpc>
                <a:spcPct val="90000"/>
              </a:lnSpc>
            </a:pPr>
            <a:r>
              <a:rPr b="0" lang="en-US" sz="4800" spc="-1" strike="noStrike">
                <a:solidFill>
                  <a:srgbClr val="ffff00"/>
                </a:solidFill>
                <a:latin typeface="Aptos Display"/>
              </a:rPr>
              <a:t>DO I HAVE A PRODUCT FOR YOU!!!!</a:t>
            </a:r>
            <a:endParaRPr b="0" lang="en-US" sz="4800" spc="-1" strike="noStrike">
              <a:latin typeface="Arial"/>
            </a:endParaRPr>
          </a:p>
        </p:txBody>
      </p:sp>
      <p:sp>
        <p:nvSpPr>
          <p:cNvPr id="151" name="CustomShape 7"/>
          <p:cNvSpPr/>
          <p:nvPr/>
        </p:nvSpPr>
        <p:spPr>
          <a:xfrm>
            <a:off x="1763280" y="1843920"/>
            <a:ext cx="4000320" cy="43560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4000" spc="-1" strike="noStrike">
                <a:solidFill>
                  <a:srgbClr val="009a5e"/>
                </a:solidFill>
                <a:latin typeface="Aptos Display"/>
              </a:rPr>
              <a:t>THIS IS A DEVICE YOU WILL WANT FOR YOURSELF AND YOUR PATIENTS!!!</a:t>
            </a:r>
            <a:endParaRPr b="0" lang="en-US" sz="4000" spc="-1" strike="noStrike">
              <a:latin typeface="Arial"/>
            </a:endParaRPr>
          </a:p>
        </p:txBody>
      </p:sp>
      <p:sp>
        <p:nvSpPr>
          <p:cNvPr id="152" name="CustomShape 8"/>
          <p:cNvSpPr/>
          <p:nvPr/>
        </p:nvSpPr>
        <p:spPr>
          <a:xfrm rot="20017200">
            <a:off x="5966280" y="2485080"/>
            <a:ext cx="6094080" cy="28328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6000" spc="-1" strike="noStrike">
                <a:solidFill>
                  <a:srgbClr val="7030a0"/>
                </a:solidFill>
                <a:latin typeface="Aptos Display"/>
              </a:rPr>
              <a:t>CALL TODAY </a:t>
            </a:r>
            <a:endParaRPr b="0" lang="en-US" sz="6000" spc="-1" strike="noStrike">
              <a:latin typeface="Arial"/>
            </a:endParaRPr>
          </a:p>
          <a:p>
            <a:pPr algn="ctr">
              <a:lnSpc>
                <a:spcPct val="100000"/>
              </a:lnSpc>
            </a:pPr>
            <a:r>
              <a:rPr b="1" lang="en-US" sz="6000" spc="-1" strike="noStrike">
                <a:solidFill>
                  <a:srgbClr val="7030a0"/>
                </a:solidFill>
                <a:latin typeface="Aptos Display"/>
              </a:rPr>
              <a:t>1-888-BREATHE</a:t>
            </a:r>
            <a:endParaRPr b="0" lang="en-US" sz="60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2" presetSubtype="4">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repl">
                                        <p:cTn id="7" dur="500" fill="hold"/>
                                        <p:tgtEl>
                                          <p:spTgt spid="150"/>
                                        </p:tgtEl>
                                        <p:attrNameLst>
                                          <p:attrName>ppt_x</p:attrName>
                                        </p:attrNameLst>
                                      </p:cBhvr>
                                      <p:tavLst>
                                        <p:tav tm="0">
                                          <p:val>
                                            <p:strVal val="#ppt_x"/>
                                          </p:val>
                                        </p:tav>
                                        <p:tav tm="100000">
                                          <p:val>
                                            <p:strVal val="#ppt_x"/>
                                          </p:val>
                                        </p:tav>
                                      </p:tavLst>
                                    </p:anim>
                                    <p:anim calcmode="lin" valueType="num">
                                      <p:cBhvr additive="repl">
                                        <p:cTn id="8"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fill="hold" presetClass="entr" presetID="53" presetSubtype="16">
                                  <p:stCondLst>
                                    <p:cond delay="0"/>
                                  </p:stCondLst>
                                  <p:childTnLst>
                                    <p:set>
                                      <p:cBhvr>
                                        <p:cTn id="12" dur="1" fill="hold">
                                          <p:stCondLst>
                                            <p:cond delay="0"/>
                                          </p:stCondLst>
                                        </p:cTn>
                                        <p:tgtEl>
                                          <p:spTgt spid="151"/>
                                        </p:tgtEl>
                                        <p:attrNameLst>
                                          <p:attrName>style.visibility</p:attrName>
                                        </p:attrNameLst>
                                      </p:cBhvr>
                                      <p:to>
                                        <p:strVal val="visible"/>
                                      </p:to>
                                    </p:set>
                                    <p:anim calcmode="lin" valueType="num">
                                      <p:cBhvr additive="repl">
                                        <p:cTn id="13" dur="500" fill="hold"/>
                                        <p:tgtEl>
                                          <p:spTgt spid="151"/>
                                        </p:tgtEl>
                                        <p:attrNameLst>
                                          <p:attrName>ppt_w</p:attrName>
                                        </p:attrNameLst>
                                      </p:cBhvr>
                                      <p:tavLst>
                                        <p:tav tm="0">
                                          <p:val>
                                            <p:fltVal val="0"/>
                                          </p:val>
                                        </p:tav>
                                        <p:tav tm="100000">
                                          <p:val>
                                            <p:strVal val="#ppt_w"/>
                                          </p:val>
                                        </p:tav>
                                      </p:tavLst>
                                    </p:anim>
                                    <p:anim calcmode="lin" valueType="num">
                                      <p:cBhvr additive="repl">
                                        <p:cTn id="14" dur="500" fill="hold"/>
                                        <p:tgtEl>
                                          <p:spTgt spid="151"/>
                                        </p:tgtEl>
                                        <p:attrNameLst>
                                          <p:attrName>ppt_h</p:attrName>
                                        </p:attrNameLst>
                                      </p:cBhvr>
                                      <p:tavLst>
                                        <p:tav tm="0">
                                          <p:val>
                                            <p:fltVal val="0"/>
                                          </p:val>
                                        </p:tav>
                                        <p:tav tm="100000">
                                          <p:val>
                                            <p:strVal val="#ppt_h"/>
                                          </p:val>
                                        </p:tav>
                                      </p:tavLst>
                                    </p:anim>
                                    <p:animEffect filter="fade" transition="in">
                                      <p:cBhvr additive="repl">
                                        <p:cTn id="15" dur="500"/>
                                        <p:tgtEl>
                                          <p:spTgt spid="151"/>
                                        </p:tgtEl>
                                      </p:cBhvr>
                                    </p:animEffect>
                                  </p:childTnLst>
                                </p:cTn>
                              </p:par>
                            </p:childTnLst>
                          </p:cTn>
                        </p:par>
                      </p:childTnLst>
                    </p:cTn>
                  </p:par>
                  <p:par>
                    <p:cTn id="16" fill="hold">
                      <p:stCondLst>
                        <p:cond delay="indefinite"/>
                      </p:stCondLst>
                      <p:childTnLst>
                        <p:par>
                          <p:cTn id="17" fill="hold">
                            <p:stCondLst>
                              <p:cond delay="0"/>
                            </p:stCondLst>
                            <p:childTnLst>
                              <p:par>
                                <p:cTn id="18" nodeType="clickEffect" fill="hold" presetClass="entr" presetID="31">
                                  <p:stCondLst>
                                    <p:cond delay="0"/>
                                  </p:stCondLst>
                                  <p:childTnLst>
                                    <p:set>
                                      <p:cBhvr>
                                        <p:cTn id="19" dur="1" fill="hold">
                                          <p:stCondLst>
                                            <p:cond delay="0"/>
                                          </p:stCondLst>
                                        </p:cTn>
                                        <p:tgtEl>
                                          <p:spTgt spid="152"/>
                                        </p:tgtEl>
                                        <p:attrNameLst>
                                          <p:attrName>style.visibility</p:attrName>
                                        </p:attrNameLst>
                                      </p:cBhvr>
                                      <p:to>
                                        <p:strVal val="visible"/>
                                      </p:to>
                                    </p:set>
                                    <p:anim calcmode="lin" valueType="num">
                                      <p:cBhvr additive="repl">
                                        <p:cTn id="20" dur="1000" fill="hold"/>
                                        <p:tgtEl>
                                          <p:spTgt spid="152"/>
                                        </p:tgtEl>
                                        <p:attrNameLst>
                                          <p:attrName>ppt_w</p:attrName>
                                        </p:attrNameLst>
                                      </p:cBhvr>
                                      <p:tavLst>
                                        <p:tav tm="0">
                                          <p:val>
                                            <p:fltVal val="0"/>
                                          </p:val>
                                        </p:tav>
                                        <p:tav tm="100000">
                                          <p:val>
                                            <p:strVal val="#ppt_w"/>
                                          </p:val>
                                        </p:tav>
                                      </p:tavLst>
                                    </p:anim>
                                    <p:anim calcmode="lin" valueType="num">
                                      <p:cBhvr additive="repl">
                                        <p:cTn id="21" dur="1000" fill="hold"/>
                                        <p:tgtEl>
                                          <p:spTgt spid="152"/>
                                        </p:tgtEl>
                                        <p:attrNameLst>
                                          <p:attrName>ppt_h</p:attrName>
                                        </p:attrNameLst>
                                      </p:cBhvr>
                                      <p:tavLst>
                                        <p:tav tm="0">
                                          <p:val>
                                            <p:fltVal val="0"/>
                                          </p:val>
                                        </p:tav>
                                        <p:tav tm="100000">
                                          <p:val>
                                            <p:strVal val="#ppt_h"/>
                                          </p:val>
                                        </p:tav>
                                      </p:tavLst>
                                    </p:anim>
                                    <p:anim calcmode="lin" valueType="num">
                                      <p:cBhvr additive="repl">
                                        <p:cTn id="22" dur="1000" fill="hold"/>
                                        <p:tgtEl>
                                          <p:spTgt spid="152"/>
                                        </p:tgtEl>
                                        <p:attrNameLst>
                                          <p:attrName>r</p:attrName>
                                        </p:attrNameLst>
                                      </p:cBhvr>
                                      <p:tavLst>
                                        <p:tav tm="0">
                                          <p:val>
                                            <p:strVal val="90"/>
                                          </p:val>
                                        </p:tav>
                                        <p:tav tm="100000">
                                          <p:val>
                                            <p:strVal val="0"/>
                                          </p:val>
                                        </p:tav>
                                      </p:tavLst>
                                    </p:anim>
                                    <p:animEffect filter="fade" transition="in">
                                      <p:cBhvr additive="repl">
                                        <p:cTn id="23" dur="1000"/>
                                        <p:tgtEl>
                                          <p:spTgt spid="15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0"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51" name="CustomShape 2"/>
          <p:cNvSpPr/>
          <p:nvPr/>
        </p:nvSpPr>
        <p:spPr>
          <a:xfrm>
            <a:off x="0" y="0"/>
            <a:ext cx="5779440" cy="6857640"/>
          </a:xfrm>
          <a:prstGeom prst="rect">
            <a:avLst/>
          </a:prstGeom>
          <a:gradFill rotWithShape="0">
            <a:gsLst>
              <a:gs pos="0">
                <a:schemeClr val="accent1"/>
              </a:gs>
              <a:gs pos="100000">
                <a:schemeClr val="accent2"/>
              </a:gs>
            </a:gsLst>
            <a:lin ang="2700000"/>
          </a:gradFill>
          <a:ln>
            <a:noFill/>
          </a:ln>
        </p:spPr>
        <p:style>
          <a:lnRef idx="2">
            <a:schemeClr val="accent1">
              <a:shade val="50000"/>
            </a:schemeClr>
          </a:lnRef>
          <a:fillRef idx="1">
            <a:schemeClr val="accent1"/>
          </a:fillRef>
          <a:effectRef idx="0">
            <a:schemeClr val="accent1"/>
          </a:effectRef>
          <a:fontRef idx="minor"/>
        </p:style>
      </p:sp>
      <p:sp>
        <p:nvSpPr>
          <p:cNvPr id="452" name="TextShape 3"/>
          <p:cNvSpPr txBox="1"/>
          <p:nvPr/>
        </p:nvSpPr>
        <p:spPr>
          <a:xfrm>
            <a:off x="1188000" y="381960"/>
            <a:ext cx="4008240" cy="5974200"/>
          </a:xfrm>
          <a:prstGeom prst="rect">
            <a:avLst/>
          </a:prstGeom>
          <a:noFill/>
          <a:ln>
            <a:noFill/>
          </a:ln>
        </p:spPr>
        <p:txBody>
          <a:bodyPr anchor="ctr">
            <a:normAutofit/>
          </a:bodyPr>
          <a:p>
            <a:pPr>
              <a:lnSpc>
                <a:spcPct val="90000"/>
              </a:lnSpc>
            </a:pPr>
            <a:r>
              <a:rPr b="0" lang="en-US" sz="5600" spc="-1" strike="noStrike">
                <a:solidFill>
                  <a:srgbClr val="ffffff"/>
                </a:solidFill>
                <a:latin typeface="Aptos Display"/>
              </a:rPr>
              <a:t>Presentation Take Away’s</a:t>
            </a:r>
            <a:endParaRPr b="0" lang="en-US" sz="5600" spc="-1" strike="noStrike">
              <a:solidFill>
                <a:srgbClr val="000000"/>
              </a:solidFill>
              <a:latin typeface="Aptos"/>
            </a:endParaRPr>
          </a:p>
        </p:txBody>
      </p:sp>
      <p:grpSp>
        <p:nvGrpSpPr>
          <p:cNvPr id="453" name="Group 4"/>
          <p:cNvGrpSpPr/>
          <p:nvPr/>
        </p:nvGrpSpPr>
        <p:grpSpPr>
          <a:xfrm>
            <a:off x="613800" y="554040"/>
            <a:ext cx="573840" cy="1075680"/>
            <a:chOff x="613800" y="554040"/>
            <a:chExt cx="573840" cy="1075680"/>
          </a:xfrm>
        </p:grpSpPr>
        <p:sp>
          <p:nvSpPr>
            <p:cNvPr id="454" name="CustomShape 5"/>
            <p:cNvSpPr/>
            <p:nvPr/>
          </p:nvSpPr>
          <p:spPr>
            <a:xfrm>
              <a:off x="633240" y="554040"/>
              <a:ext cx="171000" cy="171000"/>
            </a:xfrm>
            <a:custGeom>
              <a:avLst/>
              <a:gdLst/>
              <a:ah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20">
              <a:noFill/>
            </a:ln>
          </p:spPr>
          <p:style>
            <a:lnRef idx="0"/>
            <a:fillRef idx="0"/>
            <a:effectRef idx="0"/>
            <a:fontRef idx="minor"/>
          </p:style>
        </p:sp>
        <p:sp>
          <p:nvSpPr>
            <p:cNvPr id="455" name="CustomShape 6"/>
            <p:cNvSpPr/>
            <p:nvPr/>
          </p:nvSpPr>
          <p:spPr>
            <a:xfrm>
              <a:off x="1075680" y="837000"/>
              <a:ext cx="111960" cy="111960"/>
            </a:xfrm>
            <a:custGeom>
              <a:avLst/>
              <a:gdLst/>
              <a:ah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a:noFill/>
            </a:ln>
          </p:spPr>
          <p:style>
            <a:lnRef idx="0"/>
            <a:fillRef idx="0"/>
            <a:effectRef idx="0"/>
            <a:fontRef idx="minor"/>
          </p:style>
        </p:sp>
        <p:sp>
          <p:nvSpPr>
            <p:cNvPr id="456" name="CustomShape 7"/>
            <p:cNvSpPr/>
            <p:nvPr/>
          </p:nvSpPr>
          <p:spPr>
            <a:xfrm>
              <a:off x="613800" y="1472400"/>
              <a:ext cx="157320" cy="157320"/>
            </a:xfrm>
            <a:custGeom>
              <a:avLst/>
              <a:gdLst/>
              <a:ah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20">
              <a:noFill/>
            </a:ln>
          </p:spPr>
          <p:style>
            <a:lnRef idx="0"/>
            <a:fillRef idx="0"/>
            <a:effectRef idx="0"/>
            <a:fontRef idx="minor"/>
          </p:style>
        </p:sp>
      </p:grpSp>
      <p:sp>
        <p:nvSpPr>
          <p:cNvPr id="457" name="TextShape 8"/>
          <p:cNvSpPr txBox="1"/>
          <p:nvPr/>
        </p:nvSpPr>
        <p:spPr>
          <a:xfrm>
            <a:off x="6297120" y="518400"/>
            <a:ext cx="4771080" cy="5837760"/>
          </a:xfrm>
          <a:prstGeom prst="rect">
            <a:avLst/>
          </a:prstGeom>
          <a:noFill/>
          <a:ln>
            <a:noFill/>
          </a:ln>
        </p:spPr>
        <p:txBody>
          <a:bodyPr anchor="ctr">
            <a:normAutofit/>
          </a:bodyPr>
          <a:p>
            <a:pPr marL="228600" indent="-228240">
              <a:lnSpc>
                <a:spcPct val="90000"/>
              </a:lnSpc>
              <a:spcBef>
                <a:spcPts val="1001"/>
              </a:spcBef>
              <a:buClr>
                <a:srgbClr val="000000"/>
              </a:buClr>
              <a:buFont typeface="Arial"/>
              <a:buChar char="•"/>
            </a:pPr>
            <a:r>
              <a:rPr b="0" lang="en-US" sz="2400" spc="-1" strike="noStrike">
                <a:solidFill>
                  <a:srgbClr val="000000"/>
                </a:solidFill>
                <a:latin typeface="Aptos"/>
              </a:rPr>
              <a:t>Consider nasal assessment, history, and education</a:t>
            </a:r>
            <a:endParaRPr b="0" lang="en-US" sz="2400" spc="-1" strike="noStrike">
              <a:solidFill>
                <a:srgbClr val="000000"/>
              </a:solidFill>
              <a:latin typeface="Aptos"/>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Aptos"/>
              </a:rPr>
              <a:t>Help bring awareness to breathing – HiLo test, diaphragmatic, ribcage, upper chest, pauses between breaths (slower rhythm)</a:t>
            </a:r>
            <a:endParaRPr b="0" lang="en-US" sz="2400" spc="-1" strike="noStrike">
              <a:solidFill>
                <a:srgbClr val="000000"/>
              </a:solidFill>
              <a:latin typeface="Aptos"/>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Aptos"/>
              </a:rPr>
              <a:t>Activity- exercise, nasal breathing, and posture</a:t>
            </a:r>
            <a:endParaRPr b="0" lang="en-US" sz="2400" spc="-1" strike="noStrike">
              <a:solidFill>
                <a:srgbClr val="000000"/>
              </a:solidFill>
              <a:latin typeface="Aptos"/>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Aptos"/>
              </a:rPr>
              <a:t>“</a:t>
            </a:r>
            <a:r>
              <a:rPr b="0" lang="en-US" sz="2400" spc="-1" strike="noStrike">
                <a:solidFill>
                  <a:srgbClr val="000000"/>
                </a:solidFill>
                <a:latin typeface="Aptos"/>
              </a:rPr>
              <a:t>Nose, low, slow” </a:t>
            </a:r>
            <a:r>
              <a:rPr b="0" i="1" lang="en-US" sz="2400" spc="-1" strike="noStrike">
                <a:solidFill>
                  <a:srgbClr val="000000"/>
                </a:solidFill>
                <a:latin typeface="Aptos"/>
              </a:rPr>
              <a:t>Buteyko</a:t>
            </a:r>
            <a:r>
              <a:rPr b="0" lang="en-US" sz="2400" spc="-1" strike="noStrike">
                <a:solidFill>
                  <a:srgbClr val="000000"/>
                </a:solidFill>
                <a:latin typeface="Aptos"/>
              </a:rPr>
              <a:t> </a:t>
            </a:r>
            <a:endParaRPr b="0" lang="en-US" sz="2400" spc="-1" strike="noStrike">
              <a:solidFill>
                <a:srgbClr val="000000"/>
              </a:solidFill>
              <a:latin typeface="Aptos"/>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Aptos"/>
              </a:rPr>
              <a:t>“</a:t>
            </a:r>
            <a:r>
              <a:rPr b="0" lang="en-US" sz="2400" spc="-1" strike="noStrike">
                <a:solidFill>
                  <a:srgbClr val="000000"/>
                </a:solidFill>
                <a:latin typeface="Aptos"/>
              </a:rPr>
              <a:t>When in doubt, exhale out” </a:t>
            </a:r>
            <a:r>
              <a:rPr b="0" i="1" lang="en-US" sz="2400" spc="-1" strike="noStrike">
                <a:solidFill>
                  <a:srgbClr val="000000"/>
                </a:solidFill>
                <a:latin typeface="Aptos"/>
              </a:rPr>
              <a:t>BradCliff Breathing Method</a:t>
            </a:r>
            <a:endParaRPr b="0" lang="en-US" sz="2400" spc="-1" strike="noStrike">
              <a:solidFill>
                <a:srgbClr val="000000"/>
              </a:solidFill>
              <a:latin typeface="Aptos"/>
            </a:endParaRPr>
          </a:p>
        </p:txBody>
      </p:sp>
      <p:sp>
        <p:nvSpPr>
          <p:cNvPr id="458" name="Line 9"/>
          <p:cNvSpPr/>
          <p:nvPr/>
        </p:nvSpPr>
        <p:spPr>
          <a:xfrm>
            <a:off x="11585880" y="3610080"/>
            <a:ext cx="0" cy="3238920"/>
          </a:xfrm>
          <a:prstGeom prst="line">
            <a:avLst/>
          </a:prstGeom>
          <a:ln w="25560">
            <a:bevel/>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9"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460" name="CustomShape 2"/>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461" name="CustomShape 3"/>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462" name="CustomShape 4"/>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463" name="Line 5"/>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464" name="CustomShape 6"/>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465" name="CustomShape 7"/>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466" name="CustomShape 8"/>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467" name="CustomShape 9"/>
          <p:cNvSpPr/>
          <p:nvPr/>
        </p:nvSpPr>
        <p:spPr>
          <a:xfrm>
            <a:off x="990720" y="1371600"/>
            <a:ext cx="5181120" cy="4350960"/>
          </a:xfrm>
          <a:prstGeom prst="rect">
            <a:avLst/>
          </a:prstGeom>
          <a:noFill/>
          <a:ln>
            <a:noFill/>
          </a:ln>
        </p:spPr>
        <p:style>
          <a:lnRef idx="0"/>
          <a:fillRef idx="0"/>
          <a:effectRef idx="0"/>
          <a:fontRef idx="minor"/>
        </p:style>
        <p:txBody>
          <a:bodyPr>
            <a:noAutofit/>
          </a:bodyPr>
          <a:p>
            <a:pPr marL="343080" indent="-342720">
              <a:lnSpc>
                <a:spcPct val="90000"/>
              </a:lnSpc>
              <a:spcBef>
                <a:spcPts val="1001"/>
              </a:spcBef>
              <a:buClr>
                <a:srgbClr val="ffffff"/>
              </a:buClr>
              <a:buFont typeface="Arial"/>
              <a:buChar char="•"/>
            </a:pPr>
            <a:r>
              <a:rPr b="0" lang="en-US" sz="1000" spc="-1" strike="noStrike">
                <a:solidFill>
                  <a:srgbClr val="ffffff"/>
                </a:solidFill>
                <a:latin typeface="Aptos"/>
              </a:rPr>
              <a:t>Breathing Methods that focus on BPD-The BradCliff Breathing Method (New Zealand Physios) and Buteyko Breathing Method (Patrick McKeown, Ireland)</a:t>
            </a:r>
            <a:endParaRPr b="0" lang="en-US" sz="1000" spc="-1" strike="noStrike">
              <a:latin typeface="Arial"/>
            </a:endParaRPr>
          </a:p>
          <a:p>
            <a:pPr marL="343080" indent="-342720">
              <a:lnSpc>
                <a:spcPct val="90000"/>
              </a:lnSpc>
              <a:spcBef>
                <a:spcPts val="1001"/>
              </a:spcBef>
              <a:buClr>
                <a:srgbClr val="ffffff"/>
              </a:buClr>
              <a:buFont typeface="Arial"/>
              <a:buChar char="•"/>
            </a:pPr>
            <a:r>
              <a:rPr b="0" lang="en-US" sz="1000" spc="-1" strike="noStrike">
                <a:solidFill>
                  <a:srgbClr val="ffffff"/>
                </a:solidFill>
                <a:latin typeface="Aptos"/>
              </a:rPr>
              <a:t>Gilbert, Christopher. (2005). Better Chemistry Through Breathing: The Story of Carbon Dioxide and How It Can Go Wrong. 33.</a:t>
            </a:r>
            <a:endParaRPr b="0" lang="en-US" sz="1000" spc="-1" strike="noStrike">
              <a:latin typeface="Arial"/>
            </a:endParaRPr>
          </a:p>
          <a:p>
            <a:pPr marL="343080" indent="-342720">
              <a:lnSpc>
                <a:spcPct val="90000"/>
              </a:lnSpc>
              <a:spcBef>
                <a:spcPts val="1001"/>
              </a:spcBef>
              <a:buClr>
                <a:srgbClr val="ffffff"/>
              </a:buClr>
              <a:buFont typeface="Arial"/>
              <a:buChar char="•"/>
            </a:pPr>
            <a:r>
              <a:rPr b="0" lang="en-US" sz="1000" spc="-1" strike="noStrike">
                <a:solidFill>
                  <a:srgbClr val="ffffff"/>
                </a:solidFill>
                <a:latin typeface="Aptos"/>
              </a:rPr>
              <a:t>Lundberg JON, Weitzberg ENasal nitric oxide in manThorax 1999;54:947-952.</a:t>
            </a:r>
            <a:endParaRPr b="0" lang="en-US" sz="1000" spc="-1" strike="noStrike">
              <a:latin typeface="Arial"/>
            </a:endParaRPr>
          </a:p>
          <a:p>
            <a:pPr marL="343080" indent="-342720">
              <a:lnSpc>
                <a:spcPct val="90000"/>
              </a:lnSpc>
              <a:spcBef>
                <a:spcPts val="1001"/>
              </a:spcBef>
              <a:buClr>
                <a:srgbClr val="ffffff"/>
              </a:buClr>
              <a:buFont typeface="Arial"/>
              <a:buChar char="•"/>
            </a:pPr>
            <a:r>
              <a:rPr b="0" lang="en-US" sz="1000" spc="-1" strike="noStrike">
                <a:solidFill>
                  <a:srgbClr val="ffffff"/>
                </a:solidFill>
                <a:latin typeface="Aptos"/>
              </a:rPr>
              <a:t>Lindberg S, Cervin A, Runer T. Low levels of nasal nitric oxide (NO) correlate to impaired mucociliary function in the upper airways. Acta Otolaryngol. 1997 Sep;117(5):728-34. doi: 10.3109/00016489709113468. PMID: 9349871.</a:t>
            </a:r>
            <a:endParaRPr b="0" lang="en-US" sz="1000" spc="-1" strike="noStrike">
              <a:latin typeface="Arial"/>
            </a:endParaRPr>
          </a:p>
          <a:p>
            <a:pPr marL="343080" indent="-342720">
              <a:lnSpc>
                <a:spcPct val="90000"/>
              </a:lnSpc>
              <a:spcBef>
                <a:spcPts val="1001"/>
              </a:spcBef>
              <a:buClr>
                <a:srgbClr val="ffffff"/>
              </a:buClr>
              <a:buFont typeface="Arial"/>
              <a:buChar char="•"/>
            </a:pPr>
            <a:r>
              <a:rPr b="0" lang="en-US" sz="1000" spc="-1" strike="noStrike">
                <a:solidFill>
                  <a:srgbClr val="ffffff"/>
                </a:solidFill>
                <a:latin typeface="Aptos"/>
              </a:rPr>
              <a:t>Kaminsky DA, Guntupalli KK, Lippmann J, Burns SM, Brock MA, Skelly J, DeSarno M, Pecott-Grimm H, Mohsin A, LaRock-McMahon C, Warren P, Whitney MC, Hanania NA. Effect of Yoga Breathing (Pranayama) on Exercise Tolerance in Patients with Chronic Obstructive Pulmonary Disease: A Randomized, Controlled Trial. J Altern Complement Med. 2017 Sep;23(9):696-704. doi: 10.1089/acm.2017.0102. Epub 2017 Jul 17. PMID: 28714735; PMCID: PMC5610410.</a:t>
            </a:r>
            <a:endParaRPr b="0" lang="en-US" sz="1000" spc="-1" strike="noStrike">
              <a:latin typeface="Arial"/>
            </a:endParaRPr>
          </a:p>
          <a:p>
            <a:pPr marL="343080" indent="-342720">
              <a:lnSpc>
                <a:spcPct val="90000"/>
              </a:lnSpc>
              <a:spcBef>
                <a:spcPts val="1001"/>
              </a:spcBef>
              <a:buClr>
                <a:srgbClr val="ffffff"/>
              </a:buClr>
              <a:buFont typeface="Arial"/>
              <a:buChar char="•"/>
            </a:pPr>
            <a:r>
              <a:rPr b="0" lang="en-US" sz="1000" spc="-1" strike="noStrike">
                <a:solidFill>
                  <a:srgbClr val="ffffff"/>
                </a:solidFill>
                <a:latin typeface="Aptos"/>
              </a:rPr>
              <a:t>Kaushik RM, Kaushik R, Mahajan SK, Rajesh V. Effects of mental relaxation and slow breathing in essential hypertension. Complement Ther Med. 2006 Jun;14(2):120-6. doi: 10.1016/j.ctim.2005.11.007. Epub 2006 Jan 10. PMID: 16765850.</a:t>
            </a:r>
            <a:endParaRPr b="0" lang="en-US" sz="1000" spc="-1" strike="noStrike">
              <a:latin typeface="Arial"/>
            </a:endParaRPr>
          </a:p>
          <a:p>
            <a:pPr marL="343080" indent="-342720">
              <a:lnSpc>
                <a:spcPct val="90000"/>
              </a:lnSpc>
              <a:spcBef>
                <a:spcPts val="1001"/>
              </a:spcBef>
              <a:buClr>
                <a:srgbClr val="ffffff"/>
              </a:buClr>
              <a:buFont typeface="Arial"/>
              <a:buChar char="•"/>
            </a:pPr>
            <a:r>
              <a:rPr b="0" lang="en-US" sz="1000" spc="-1" strike="noStrike">
                <a:solidFill>
                  <a:srgbClr val="ffffff"/>
                </a:solidFill>
                <a:latin typeface="Roboto"/>
              </a:rPr>
              <a:t>Edwards AM, Maguire GP, Graham D, Boland V, Richardson G. Four weeks of inspiratory muscle training improves self-paced walking performance in overweight and obese adults: a randomised controlled trial. J Obes. 2012;2012:918202. doi: 10.1155/2012/918202. Epub 2012 Jun 26. PMID: 22792448; PMCID: PMC3390056.</a:t>
            </a:r>
            <a:endParaRPr b="0" lang="en-US" sz="1000" spc="-1" strike="noStrike">
              <a:latin typeface="Arial"/>
            </a:endParaRPr>
          </a:p>
          <a:p>
            <a:pPr marL="343080" indent="-342720">
              <a:lnSpc>
                <a:spcPct val="90000"/>
              </a:lnSpc>
              <a:spcBef>
                <a:spcPts val="1001"/>
              </a:spcBef>
              <a:buClr>
                <a:srgbClr val="ffffff"/>
              </a:buClr>
              <a:buFont typeface="Arial"/>
              <a:buChar char="•"/>
            </a:pPr>
            <a:r>
              <a:rPr b="0" lang="en-US" sz="1000" spc="-1" strike="noStrike">
                <a:solidFill>
                  <a:srgbClr val="ffffff"/>
                </a:solidFill>
                <a:latin typeface="Aptos"/>
              </a:rPr>
              <a:t>Shiraishi, Masashi &amp; Higashimoto, Yuji &amp; Sugiya, Ryuji &amp; Mizusawa, Hiroki &amp; Takeda, Yu &amp; Noguchi, Masaya &amp; Nishiyama, Osamu &amp; Yamazaki, Ryo &amp; Kudo, Shintarou &amp; Kimura, Tamotsu &amp; Matsumoto, Hisako. (2024). Enhanced diaphragm excursion and exercise tolerance in COPD patients through inspiratory muscle training after standardised pulmonary rehabilitation: randomised controlled trial. ERJ Open Research. 00035-2024. 10.1183/23120541.00035-2024. </a:t>
            </a:r>
            <a:endParaRPr b="0" lang="en-US" sz="1000" spc="-1" strike="noStrike">
              <a:latin typeface="Arial"/>
            </a:endParaRPr>
          </a:p>
        </p:txBody>
      </p:sp>
      <p:sp>
        <p:nvSpPr>
          <p:cNvPr id="468" name="CustomShape 10"/>
          <p:cNvSpPr/>
          <p:nvPr/>
        </p:nvSpPr>
        <p:spPr>
          <a:xfrm>
            <a:off x="6095880" y="1371600"/>
            <a:ext cx="5181120" cy="4350960"/>
          </a:xfrm>
          <a:prstGeom prst="rect">
            <a:avLst/>
          </a:prstGeom>
          <a:noFill/>
          <a:ln>
            <a:noFill/>
          </a:ln>
        </p:spPr>
        <p:style>
          <a:lnRef idx="0"/>
          <a:fillRef idx="0"/>
          <a:effectRef idx="0"/>
          <a:fontRef idx="minor"/>
        </p:style>
        <p:txBody>
          <a:bodyPr lIns="90000" rIns="90000" tIns="45000" bIns="45000">
            <a:normAutofit fontScale="96000"/>
          </a:bodyPr>
          <a:p>
            <a:pPr marL="228600" indent="-228240">
              <a:lnSpc>
                <a:spcPct val="90000"/>
              </a:lnSpc>
              <a:spcBef>
                <a:spcPts val="1001"/>
              </a:spcBef>
              <a:buClr>
                <a:srgbClr val="ffffff"/>
              </a:buClr>
              <a:buFont typeface="Arial"/>
              <a:buChar char="•"/>
            </a:pPr>
            <a:r>
              <a:rPr b="0" lang="en-US" sz="1000" spc="-1" strike="noStrike">
                <a:solidFill>
                  <a:srgbClr val="ffffff"/>
                </a:solidFill>
                <a:latin typeface="Aptos"/>
              </a:rPr>
              <a:t>Gilbert, Christopher. (2013). Interaction of psychological and emotional variables with breathing dysfunction. Recognizing and Treating Breathing Disorders: A Multidisciplinary Approach. 79-91. 10.1016/B978-0-7020-4980-4.00007-1.</a:t>
            </a:r>
            <a:endParaRPr b="0" lang="en-US" sz="1000" spc="-1" strike="noStrike">
              <a:latin typeface="Arial"/>
            </a:endParaRPr>
          </a:p>
          <a:p>
            <a:pPr marL="228600" indent="-228240">
              <a:lnSpc>
                <a:spcPct val="90000"/>
              </a:lnSpc>
              <a:spcBef>
                <a:spcPts val="1001"/>
              </a:spcBef>
              <a:buClr>
                <a:srgbClr val="ffffff"/>
              </a:buClr>
              <a:buFont typeface="Arial"/>
              <a:buChar char="•"/>
            </a:pPr>
            <a:r>
              <a:rPr b="0" lang="en-US" sz="1000" spc="-1" strike="noStrike">
                <a:solidFill>
                  <a:srgbClr val="ffffff"/>
                </a:solidFill>
                <a:latin typeface="Aptos"/>
              </a:rPr>
              <a:t>McKeown, P. (2021). The Breathing Cure. Exercises to develop new breathing habits for a healthier, happier and longer life (1st edition). OxyAt Books.</a:t>
            </a:r>
            <a:endParaRPr b="0" lang="en-US" sz="1000" spc="-1" strike="noStrike">
              <a:latin typeface="Arial"/>
            </a:endParaRPr>
          </a:p>
          <a:p>
            <a:pPr marL="228600" indent="-228240">
              <a:lnSpc>
                <a:spcPct val="90000"/>
              </a:lnSpc>
              <a:spcBef>
                <a:spcPts val="1001"/>
              </a:spcBef>
              <a:buClr>
                <a:srgbClr val="ffffff"/>
              </a:buClr>
              <a:buFont typeface="Arial"/>
              <a:buChar char="•"/>
            </a:pPr>
            <a:r>
              <a:rPr b="0" lang="en-US" sz="1000" spc="-1" strike="noStrike">
                <a:solidFill>
                  <a:srgbClr val="ffffff"/>
                </a:solidFill>
                <a:latin typeface="Aptos"/>
              </a:rPr>
              <a:t> </a:t>
            </a:r>
            <a:r>
              <a:rPr b="0" lang="en-US" sz="1000" spc="-1" strike="noStrike">
                <a:solidFill>
                  <a:srgbClr val="ffffff"/>
                </a:solidFill>
                <a:latin typeface="Aptos"/>
              </a:rPr>
              <a:t>Lundberg, J.O. (2008), Nitric Oxide and the Paranasal Sinuses. Anat Rec, 291: 1479-1484. https://doi.org/10.1002/ar.20782</a:t>
            </a:r>
            <a:endParaRPr b="0" lang="en-US" sz="1000" spc="-1" strike="noStrike">
              <a:latin typeface="Arial"/>
            </a:endParaRPr>
          </a:p>
          <a:p>
            <a:pPr marL="228600" indent="-228240">
              <a:lnSpc>
                <a:spcPct val="90000"/>
              </a:lnSpc>
              <a:spcBef>
                <a:spcPts val="1001"/>
              </a:spcBef>
              <a:buClr>
                <a:srgbClr val="ffffff"/>
              </a:buClr>
              <a:buFont typeface="Arial"/>
              <a:buChar char="•"/>
            </a:pPr>
            <a:r>
              <a:rPr b="0" lang="en-US" sz="1000" spc="-1" strike="noStrike">
                <a:solidFill>
                  <a:srgbClr val="ffffff"/>
                </a:solidFill>
                <a:latin typeface="Aptos"/>
              </a:rPr>
              <a:t>Maniscalco M, Weitzberg E, Sundberg J, Sofia M, Lundberg JO. Assessment of nasal and sinus nitric oxide output using single-breath humming exhalations. Eur Respir J. 2003 Aug;22(2):323-9. doi: 10.1183/09031936.03.00017903. PMID: 12952268.</a:t>
            </a:r>
            <a:endParaRPr b="0" lang="en-US" sz="1000" spc="-1" strike="noStrike">
              <a:latin typeface="Arial"/>
            </a:endParaRPr>
          </a:p>
          <a:p>
            <a:pPr marL="228600" indent="-228240">
              <a:lnSpc>
                <a:spcPct val="90000"/>
              </a:lnSpc>
              <a:spcBef>
                <a:spcPts val="1001"/>
              </a:spcBef>
              <a:buClr>
                <a:srgbClr val="ffffff"/>
              </a:buClr>
              <a:buFont typeface="Arial"/>
              <a:buChar char="•"/>
            </a:pPr>
            <a:r>
              <a:rPr b="0" lang="en-US" sz="1000" spc="-1" strike="noStrike">
                <a:solidFill>
                  <a:srgbClr val="ffffff"/>
                </a:solidFill>
                <a:latin typeface="Aptos"/>
              </a:rPr>
              <a:t>Weitzberg E, Lundberg JO. Humming greatly increases nasal nitric oxide. Am J Respir Crit Care Med. 2002 Jul 15;166(2):144-5. doi: 10.1164/rccm.200202-138BC. PMID: 12119224.</a:t>
            </a:r>
            <a:endParaRPr b="0" lang="en-US" sz="1000" spc="-1" strike="noStrike">
              <a:latin typeface="Arial"/>
            </a:endParaRPr>
          </a:p>
          <a:p>
            <a:pPr marL="228600" indent="-228240">
              <a:lnSpc>
                <a:spcPct val="90000"/>
              </a:lnSpc>
              <a:spcBef>
                <a:spcPts val="1001"/>
              </a:spcBef>
              <a:buClr>
                <a:srgbClr val="ffffff"/>
              </a:buClr>
              <a:buFont typeface="Arial"/>
              <a:buChar char="•"/>
            </a:pPr>
            <a:r>
              <a:rPr b="0" lang="en-US" sz="1000" spc="-1" strike="noStrike">
                <a:solidFill>
                  <a:srgbClr val="ffffff"/>
                </a:solidFill>
                <a:latin typeface="Aptos"/>
              </a:rPr>
              <a:t>Hopper, Susan I.; Murray, Sherrie L.; Ferrara, Lucille R.; Singleton, Joanne K.. Effectiveness of diaphragmatic breathing for reducing physiological and psychological stress in adults: a quantitative systematic review. JBI Database of Systematic Reviews and Implementation Reports 17(9):p 1855-1876, September 2019. | DOI: 10.11124/JBISRIR-2017-003848 </a:t>
            </a:r>
            <a:endParaRPr b="0" lang="en-US" sz="1000" spc="-1" strike="noStrike">
              <a:latin typeface="Arial"/>
            </a:endParaRPr>
          </a:p>
          <a:p>
            <a:pPr marL="228600" indent="-228240">
              <a:lnSpc>
                <a:spcPct val="90000"/>
              </a:lnSpc>
              <a:spcBef>
                <a:spcPts val="1001"/>
              </a:spcBef>
              <a:buClr>
                <a:srgbClr val="ffffff"/>
              </a:buClr>
              <a:buFont typeface="Arial"/>
              <a:buChar char="•"/>
            </a:pPr>
            <a:r>
              <a:rPr b="0" lang="en-US" sz="1000" spc="-1" strike="noStrike">
                <a:solidFill>
                  <a:srgbClr val="ffffff"/>
                </a:solidFill>
                <a:latin typeface="Aptos"/>
              </a:rPr>
              <a:t>Ammous O, Feki W, Lotfi T, Khamis AM, Gosselink R, Rebai A, Kammoun S. Inspiratory muscle training, with or without concomitant pulmonary rehabilitation, for chronic obstructive pulmonary disease (COPD). Cochrane Database Syst Rev. 2023 Jan 6;1(1):CD013778. doi: 10.1002/14651858.CD013778.pub2. PMID: 36606682; PMCID: PMC9817429.</a:t>
            </a:r>
            <a:endParaRPr b="0" lang="en-US" sz="1000" spc="-1" strike="noStrike">
              <a:latin typeface="Arial"/>
            </a:endParaRPr>
          </a:p>
          <a:p>
            <a:pPr>
              <a:lnSpc>
                <a:spcPct val="90000"/>
              </a:lnSpc>
              <a:spcBef>
                <a:spcPts val="1001"/>
              </a:spcBef>
            </a:pPr>
            <a:endParaRPr b="0" lang="en-US" sz="1000" spc="-1" strike="noStrike">
              <a:latin typeface="Arial"/>
            </a:endParaRPr>
          </a:p>
        </p:txBody>
      </p:sp>
      <p:sp>
        <p:nvSpPr>
          <p:cNvPr id="469" name="TextShape 11"/>
          <p:cNvSpPr txBox="1"/>
          <p:nvPr/>
        </p:nvSpPr>
        <p:spPr>
          <a:xfrm>
            <a:off x="856080" y="56160"/>
            <a:ext cx="10515240" cy="1325160"/>
          </a:xfrm>
          <a:prstGeom prst="rect">
            <a:avLst/>
          </a:prstGeom>
          <a:noFill/>
          <a:ln>
            <a:noFill/>
          </a:ln>
        </p:spPr>
        <p:txBody>
          <a:bodyPr anchor="b">
            <a:normAutofit/>
          </a:bodyPr>
          <a:p>
            <a:pPr algn="r">
              <a:lnSpc>
                <a:spcPct val="90000"/>
              </a:lnSpc>
            </a:pPr>
            <a:r>
              <a:rPr b="0" lang="en-US" sz="4400" spc="-1" strike="noStrike">
                <a:solidFill>
                  <a:srgbClr val="ffffff"/>
                </a:solidFill>
                <a:latin typeface="Aptos Display"/>
              </a:rPr>
              <a:t>References</a:t>
            </a:r>
            <a:endParaRPr b="0" lang="en-US" sz="4400" spc="-1" strike="noStrike">
              <a:solidFill>
                <a:srgbClr val="000000"/>
              </a:solidFill>
              <a:latin typeface="Aptos"/>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0" name="CustomShape 1"/>
          <p:cNvSpPr/>
          <p:nvPr/>
        </p:nvSpPr>
        <p:spPr>
          <a:xfrm>
            <a:off x="0" y="0"/>
            <a:ext cx="12191760" cy="6857640"/>
          </a:xfrm>
          <a:prstGeom prst="rect">
            <a:avLst/>
          </a:prstGeom>
          <a:gradFill rotWithShape="0">
            <a:gsLst>
              <a:gs pos="0">
                <a:schemeClr val="accent1"/>
              </a:gs>
              <a:gs pos="100000">
                <a:schemeClr val="accent2"/>
              </a:gs>
            </a:gsLst>
            <a:lin ang="2700000"/>
          </a:gradFill>
          <a:ln>
            <a:noFill/>
          </a:ln>
        </p:spPr>
        <p:style>
          <a:lnRef idx="2">
            <a:schemeClr val="accent1">
              <a:shade val="50000"/>
            </a:schemeClr>
          </a:lnRef>
          <a:fillRef idx="1">
            <a:schemeClr val="accent1"/>
          </a:fillRef>
          <a:effectRef idx="0">
            <a:schemeClr val="accent1"/>
          </a:effectRef>
          <a:fontRef idx="minor"/>
        </p:style>
      </p:sp>
      <p:sp>
        <p:nvSpPr>
          <p:cNvPr id="471" name="TextShape 2"/>
          <p:cNvSpPr txBox="1"/>
          <p:nvPr/>
        </p:nvSpPr>
        <p:spPr>
          <a:xfrm>
            <a:off x="1413360" y="1635480"/>
            <a:ext cx="9147600" cy="2336760"/>
          </a:xfrm>
          <a:prstGeom prst="rect">
            <a:avLst/>
          </a:prstGeom>
          <a:noFill/>
          <a:ln>
            <a:noFill/>
          </a:ln>
        </p:spPr>
        <p:txBody>
          <a:bodyPr anchor="b">
            <a:normAutofit fontScale="66000"/>
          </a:bodyPr>
          <a:p>
            <a:pPr algn="ctr">
              <a:lnSpc>
                <a:spcPct val="90000"/>
              </a:lnSpc>
            </a:pPr>
            <a:r>
              <a:rPr b="0" lang="en-US" sz="7300" spc="-1" strike="noStrike">
                <a:solidFill>
                  <a:srgbClr val="ffffff"/>
                </a:solidFill>
                <a:latin typeface="Aptos Display"/>
              </a:rPr>
              <a:t>Questions?</a:t>
            </a:r>
            <a:br/>
            <a:br/>
            <a:r>
              <a:rPr b="0" lang="en-US" sz="4900" spc="-1" strike="noStrike">
                <a:solidFill>
                  <a:srgbClr val="ffffff"/>
                </a:solidFill>
                <a:latin typeface="Aptos Display"/>
              </a:rPr>
              <a:t>Julia O’Shea, RRT</a:t>
            </a:r>
            <a:br/>
            <a:r>
              <a:rPr b="0" i="1" lang="en-US" sz="4400" spc="-1" strike="noStrike">
                <a:solidFill>
                  <a:srgbClr val="ffffff"/>
                </a:solidFill>
                <a:latin typeface="Aptos Display"/>
              </a:rPr>
              <a:t>Julia.OShea@uvmhealth.org</a:t>
            </a:r>
            <a:endParaRPr b="0" lang="en-US" sz="4400" spc="-1" strike="noStrike">
              <a:solidFill>
                <a:srgbClr val="000000"/>
              </a:solidFill>
              <a:latin typeface="Aptos"/>
            </a:endParaRPr>
          </a:p>
        </p:txBody>
      </p:sp>
      <p:sp>
        <p:nvSpPr>
          <p:cNvPr id="472" name="TextShape 3"/>
          <p:cNvSpPr txBox="1"/>
          <p:nvPr/>
        </p:nvSpPr>
        <p:spPr>
          <a:xfrm>
            <a:off x="1472760" y="3979800"/>
            <a:ext cx="9147600" cy="1324080"/>
          </a:xfrm>
          <a:prstGeom prst="rect">
            <a:avLst/>
          </a:prstGeom>
          <a:noFill/>
          <a:ln>
            <a:noFill/>
          </a:ln>
        </p:spPr>
        <p:txBody>
          <a:bodyPr>
            <a:normAutofit/>
          </a:bodyPr>
          <a:p>
            <a:pPr algn="ctr">
              <a:lnSpc>
                <a:spcPct val="90000"/>
              </a:lnSpc>
              <a:spcBef>
                <a:spcPts val="1001"/>
              </a:spcBef>
            </a:pPr>
            <a:r>
              <a:rPr b="1" i="1" lang="en-US" sz="3200" spc="-1" strike="noStrike">
                <a:solidFill>
                  <a:srgbClr val="ffffff"/>
                </a:solidFill>
                <a:latin typeface="Aptos"/>
              </a:rPr>
              <a:t>“</a:t>
            </a:r>
            <a:r>
              <a:rPr b="1" i="1" lang="en-US" sz="3200" spc="-1" strike="noStrike">
                <a:solidFill>
                  <a:srgbClr val="ffffff"/>
                </a:solidFill>
                <a:latin typeface="Aptos"/>
              </a:rPr>
              <a:t>The Lung Lady”</a:t>
            </a:r>
            <a:endParaRPr b="0" lang="en-US" sz="3200" spc="-1" strike="noStrike">
              <a:solidFill>
                <a:srgbClr val="000000"/>
              </a:solidFill>
              <a:latin typeface="Aptos"/>
            </a:endParaRPr>
          </a:p>
        </p:txBody>
      </p:sp>
      <p:sp>
        <p:nvSpPr>
          <p:cNvPr id="473" name="CustomShape 4"/>
          <p:cNvSpPr/>
          <p:nvPr/>
        </p:nvSpPr>
        <p:spPr>
          <a:xfrm>
            <a:off x="1261800" y="238320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474" name="CustomShape 5"/>
          <p:cNvSpPr/>
          <p:nvPr/>
        </p:nvSpPr>
        <p:spPr>
          <a:xfrm>
            <a:off x="10724400" y="226548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475" name="CustomShape 6"/>
          <p:cNvSpPr/>
          <p:nvPr/>
        </p:nvSpPr>
        <p:spPr>
          <a:xfrm>
            <a:off x="11025000" y="253728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476" name="CustomShape 7"/>
          <p:cNvSpPr/>
          <p:nvPr/>
        </p:nvSpPr>
        <p:spPr>
          <a:xfrm>
            <a:off x="1064160" y="283284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477" name="CustomShape 8"/>
          <p:cNvSpPr/>
          <p:nvPr/>
        </p:nvSpPr>
        <p:spPr>
          <a:xfrm>
            <a:off x="10772280" y="280404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478" name="CustomShape 9"/>
          <p:cNvSpPr/>
          <p:nvPr/>
        </p:nvSpPr>
        <p:spPr>
          <a:xfrm>
            <a:off x="1413360" y="324252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479" name="Line 10"/>
          <p:cNvSpPr/>
          <p:nvPr/>
        </p:nvSpPr>
        <p:spPr>
          <a:xfrm>
            <a:off x="0" y="5831640"/>
            <a:ext cx="12188880" cy="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3"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54" name="CustomShape 2"/>
          <p:cNvSpPr/>
          <p:nvPr/>
        </p:nvSpPr>
        <p:spPr>
          <a:xfrm>
            <a:off x="0" y="0"/>
            <a:ext cx="5779440" cy="6857640"/>
          </a:xfrm>
          <a:prstGeom prst="rect">
            <a:avLst/>
          </a:prstGeom>
          <a:gradFill rotWithShape="0">
            <a:gsLst>
              <a:gs pos="0">
                <a:schemeClr val="accent1"/>
              </a:gs>
              <a:gs pos="100000">
                <a:schemeClr val="accent2"/>
              </a:gs>
            </a:gsLst>
            <a:lin ang="2700000"/>
          </a:gradFill>
          <a:ln>
            <a:noFill/>
          </a:ln>
        </p:spPr>
        <p:style>
          <a:lnRef idx="2">
            <a:schemeClr val="accent1">
              <a:shade val="50000"/>
            </a:schemeClr>
          </a:lnRef>
          <a:fillRef idx="1">
            <a:schemeClr val="accent1"/>
          </a:fillRef>
          <a:effectRef idx="0">
            <a:schemeClr val="accent1"/>
          </a:effectRef>
          <a:fontRef idx="minor"/>
        </p:style>
      </p:sp>
      <p:sp>
        <p:nvSpPr>
          <p:cNvPr id="155" name="TextShape 3"/>
          <p:cNvSpPr txBox="1"/>
          <p:nvPr/>
        </p:nvSpPr>
        <p:spPr>
          <a:xfrm>
            <a:off x="1188000" y="381960"/>
            <a:ext cx="4008240" cy="5974200"/>
          </a:xfrm>
          <a:prstGeom prst="rect">
            <a:avLst/>
          </a:prstGeom>
          <a:noFill/>
          <a:ln>
            <a:noFill/>
          </a:ln>
        </p:spPr>
        <p:txBody>
          <a:bodyPr anchor="ctr">
            <a:normAutofit/>
          </a:bodyPr>
          <a:p>
            <a:pPr>
              <a:lnSpc>
                <a:spcPct val="90000"/>
              </a:lnSpc>
            </a:pPr>
            <a:r>
              <a:rPr b="0" lang="en-US" sz="6800" spc="-1" strike="noStrike">
                <a:solidFill>
                  <a:srgbClr val="ffffff"/>
                </a:solidFill>
                <a:latin typeface="Aptos Display"/>
              </a:rPr>
              <a:t>Objectives</a:t>
            </a:r>
            <a:endParaRPr b="0" lang="en-US" sz="6800" spc="-1" strike="noStrike">
              <a:solidFill>
                <a:srgbClr val="000000"/>
              </a:solidFill>
              <a:latin typeface="Aptos"/>
            </a:endParaRPr>
          </a:p>
        </p:txBody>
      </p:sp>
      <p:grpSp>
        <p:nvGrpSpPr>
          <p:cNvPr id="156" name="Group 4"/>
          <p:cNvGrpSpPr/>
          <p:nvPr/>
        </p:nvGrpSpPr>
        <p:grpSpPr>
          <a:xfrm>
            <a:off x="613800" y="554040"/>
            <a:ext cx="573840" cy="1075680"/>
            <a:chOff x="613800" y="554040"/>
            <a:chExt cx="573840" cy="1075680"/>
          </a:xfrm>
        </p:grpSpPr>
        <p:sp>
          <p:nvSpPr>
            <p:cNvPr id="157" name="CustomShape 5"/>
            <p:cNvSpPr/>
            <p:nvPr/>
          </p:nvSpPr>
          <p:spPr>
            <a:xfrm>
              <a:off x="633240" y="554040"/>
              <a:ext cx="171000" cy="171000"/>
            </a:xfrm>
            <a:custGeom>
              <a:avLst/>
              <a:gdLst/>
              <a:ah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20">
              <a:noFill/>
            </a:ln>
          </p:spPr>
          <p:style>
            <a:lnRef idx="0"/>
            <a:fillRef idx="0"/>
            <a:effectRef idx="0"/>
            <a:fontRef idx="minor"/>
          </p:style>
        </p:sp>
        <p:sp>
          <p:nvSpPr>
            <p:cNvPr id="158" name="CustomShape 6"/>
            <p:cNvSpPr/>
            <p:nvPr/>
          </p:nvSpPr>
          <p:spPr>
            <a:xfrm>
              <a:off x="1075680" y="837000"/>
              <a:ext cx="111960" cy="111960"/>
            </a:xfrm>
            <a:custGeom>
              <a:avLst/>
              <a:gdLst/>
              <a:ah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a:noFill/>
            </a:ln>
          </p:spPr>
          <p:style>
            <a:lnRef idx="0"/>
            <a:fillRef idx="0"/>
            <a:effectRef idx="0"/>
            <a:fontRef idx="minor"/>
          </p:style>
        </p:sp>
        <p:sp>
          <p:nvSpPr>
            <p:cNvPr id="159" name="CustomShape 7"/>
            <p:cNvSpPr/>
            <p:nvPr/>
          </p:nvSpPr>
          <p:spPr>
            <a:xfrm>
              <a:off x="613800" y="1472400"/>
              <a:ext cx="157320" cy="157320"/>
            </a:xfrm>
            <a:custGeom>
              <a:avLst/>
              <a:gdLst/>
              <a:ah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20">
              <a:noFill/>
            </a:ln>
          </p:spPr>
          <p:style>
            <a:lnRef idx="0"/>
            <a:fillRef idx="0"/>
            <a:effectRef idx="0"/>
            <a:fontRef idx="minor"/>
          </p:style>
        </p:sp>
      </p:grpSp>
      <p:sp>
        <p:nvSpPr>
          <p:cNvPr id="160" name="TextShape 8"/>
          <p:cNvSpPr txBox="1"/>
          <p:nvPr/>
        </p:nvSpPr>
        <p:spPr>
          <a:xfrm>
            <a:off x="6297120" y="518400"/>
            <a:ext cx="4771080" cy="5837760"/>
          </a:xfrm>
          <a:prstGeom prst="rect">
            <a:avLst/>
          </a:prstGeom>
          <a:noFill/>
          <a:ln>
            <a:noFill/>
          </a:ln>
        </p:spPr>
        <p:txBody>
          <a:bodyPr anchor="ctr">
            <a:normAutofit/>
          </a:bodyPr>
          <a:p>
            <a:pPr marL="228600" indent="-228240">
              <a:lnSpc>
                <a:spcPct val="90000"/>
              </a:lnSpc>
              <a:spcBef>
                <a:spcPts val="1001"/>
              </a:spcBef>
              <a:buClr>
                <a:srgbClr val="000000"/>
              </a:buClr>
              <a:buFont typeface="Arial"/>
              <a:buChar char="•"/>
            </a:pPr>
            <a:r>
              <a:rPr b="0" lang="en-US" sz="2400" spc="-1" strike="noStrike">
                <a:solidFill>
                  <a:srgbClr val="000000"/>
                </a:solidFill>
                <a:latin typeface="Aptos"/>
              </a:rPr>
              <a:t>Discuss the science related to breathing retraining as it relates to nasal breathing, biomechanics, biochemistry, and psychophysiology. </a:t>
            </a:r>
            <a:endParaRPr b="0" lang="en-US" sz="2400" spc="-1" strike="noStrike">
              <a:solidFill>
                <a:srgbClr val="000000"/>
              </a:solidFill>
              <a:latin typeface="Aptos"/>
            </a:endParaRPr>
          </a:p>
          <a:p>
            <a:pPr>
              <a:lnSpc>
                <a:spcPct val="90000"/>
              </a:lnSpc>
              <a:spcBef>
                <a:spcPts val="1001"/>
              </a:spcBef>
            </a:pPr>
            <a:endParaRPr b="0" lang="en-US" sz="2400" spc="-1" strike="noStrike">
              <a:solidFill>
                <a:srgbClr val="000000"/>
              </a:solidFill>
              <a:latin typeface="Aptos"/>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Aptos"/>
              </a:rPr>
              <a:t>Discuss common presentations in Cardiac and Pulmonary Rehab where breathing education can help.</a:t>
            </a:r>
            <a:endParaRPr b="0" lang="en-US" sz="2400" spc="-1" strike="noStrike">
              <a:solidFill>
                <a:srgbClr val="000000"/>
              </a:solidFill>
              <a:latin typeface="Aptos"/>
            </a:endParaRPr>
          </a:p>
          <a:p>
            <a:pPr>
              <a:lnSpc>
                <a:spcPct val="90000"/>
              </a:lnSpc>
              <a:spcBef>
                <a:spcPts val="1001"/>
              </a:spcBef>
            </a:pPr>
            <a:endParaRPr b="0" lang="en-US" sz="2400" spc="-1" strike="noStrike">
              <a:solidFill>
                <a:srgbClr val="000000"/>
              </a:solidFill>
              <a:latin typeface="Aptos"/>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Aptos"/>
              </a:rPr>
              <a:t>Review simple breathing practices and breathing resources.</a:t>
            </a:r>
            <a:endParaRPr b="0" lang="en-US" sz="2400" spc="-1" strike="noStrike">
              <a:solidFill>
                <a:srgbClr val="000000"/>
              </a:solidFill>
              <a:latin typeface="Aptos"/>
            </a:endParaRPr>
          </a:p>
        </p:txBody>
      </p:sp>
      <p:sp>
        <p:nvSpPr>
          <p:cNvPr id="161" name="Line 9"/>
          <p:cNvSpPr/>
          <p:nvPr/>
        </p:nvSpPr>
        <p:spPr>
          <a:xfrm>
            <a:off x="11585880" y="3610080"/>
            <a:ext cx="0" cy="3238920"/>
          </a:xfrm>
          <a:prstGeom prst="line">
            <a:avLst/>
          </a:prstGeom>
          <a:ln w="25560">
            <a:bevel/>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2"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63" name="CustomShape 2"/>
          <p:cNvSpPr/>
          <p:nvPr/>
        </p:nvSpPr>
        <p:spPr>
          <a:xfrm>
            <a:off x="0" y="0"/>
            <a:ext cx="12191760" cy="6857640"/>
          </a:xfrm>
          <a:prstGeom prst="rect">
            <a:avLst/>
          </a:prstGeom>
          <a:gradFill rotWithShape="0">
            <a:gsLst>
              <a:gs pos="0">
                <a:schemeClr val="accent1"/>
              </a:gs>
              <a:gs pos="100000">
                <a:schemeClr val="accent2"/>
              </a:gs>
            </a:gsLst>
            <a:lin ang="2700000"/>
          </a:gradFill>
          <a:ln>
            <a:noFill/>
          </a:ln>
        </p:spPr>
        <p:style>
          <a:lnRef idx="2">
            <a:schemeClr val="accent1">
              <a:shade val="50000"/>
            </a:schemeClr>
          </a:lnRef>
          <a:fillRef idx="1">
            <a:schemeClr val="accent1"/>
          </a:fillRef>
          <a:effectRef idx="0">
            <a:schemeClr val="accent1"/>
          </a:effectRef>
          <a:fontRef idx="minor"/>
        </p:style>
      </p:sp>
      <p:sp>
        <p:nvSpPr>
          <p:cNvPr id="164" name="TextShape 3"/>
          <p:cNvSpPr txBox="1"/>
          <p:nvPr/>
        </p:nvSpPr>
        <p:spPr>
          <a:xfrm>
            <a:off x="457200" y="1598400"/>
            <a:ext cx="4412160" cy="3625920"/>
          </a:xfrm>
          <a:prstGeom prst="rect">
            <a:avLst/>
          </a:prstGeom>
          <a:noFill/>
          <a:ln>
            <a:noFill/>
          </a:ln>
        </p:spPr>
        <p:txBody>
          <a:bodyPr>
            <a:normAutofit/>
          </a:bodyPr>
          <a:p>
            <a:pPr algn="r">
              <a:lnSpc>
                <a:spcPct val="90000"/>
              </a:lnSpc>
            </a:pPr>
            <a:r>
              <a:rPr b="0" lang="en-US" sz="8000" spc="-1" strike="noStrike">
                <a:solidFill>
                  <a:srgbClr val="ffffff"/>
                </a:solidFill>
                <a:latin typeface="Aptos Display"/>
              </a:rPr>
              <a:t>Nasal Breathing</a:t>
            </a:r>
            <a:endParaRPr b="0" lang="en-US" sz="8000" spc="-1" strike="noStrike">
              <a:solidFill>
                <a:srgbClr val="000000"/>
              </a:solidFill>
              <a:latin typeface="Aptos"/>
            </a:endParaRPr>
          </a:p>
        </p:txBody>
      </p:sp>
      <p:sp>
        <p:nvSpPr>
          <p:cNvPr id="165" name="CustomShape 4"/>
          <p:cNvSpPr/>
          <p:nvPr/>
        </p:nvSpPr>
        <p:spPr>
          <a:xfrm>
            <a:off x="457200" y="5350320"/>
            <a:ext cx="4412160" cy="1031040"/>
          </a:xfrm>
          <a:prstGeom prst="rect">
            <a:avLst/>
          </a:prstGeom>
          <a:noFill/>
          <a:ln>
            <a:noFill/>
          </a:ln>
        </p:spPr>
        <p:style>
          <a:lnRef idx="0"/>
          <a:fillRef idx="0"/>
          <a:effectRef idx="0"/>
          <a:fontRef idx="minor"/>
        </p:style>
        <p:txBody>
          <a:bodyPr>
            <a:normAutofit/>
          </a:bodyPr>
          <a:p>
            <a:pPr algn="r">
              <a:lnSpc>
                <a:spcPct val="90000"/>
              </a:lnSpc>
              <a:spcBef>
                <a:spcPts val="1001"/>
              </a:spcBef>
            </a:pPr>
            <a:r>
              <a:rPr b="0" lang="en-US" sz="3200" spc="-1" strike="noStrike">
                <a:solidFill>
                  <a:srgbClr val="ffffff"/>
                </a:solidFill>
                <a:latin typeface="Aptos"/>
              </a:rPr>
              <a:t>Buteyko Breathing Method</a:t>
            </a:r>
            <a:endParaRPr b="0" lang="en-US" sz="3200" spc="-1" strike="noStrike">
              <a:latin typeface="Arial"/>
            </a:endParaRPr>
          </a:p>
        </p:txBody>
      </p:sp>
      <p:sp>
        <p:nvSpPr>
          <p:cNvPr id="166" name="Line 5"/>
          <p:cNvSpPr/>
          <p:nvPr/>
        </p:nvSpPr>
        <p:spPr>
          <a:xfrm>
            <a:off x="5447160" y="1589040"/>
            <a:ext cx="0" cy="525996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pic>
        <p:nvPicPr>
          <p:cNvPr id="167" name="Content Placeholder 3" descr=""/>
          <p:cNvPicPr/>
          <p:nvPr/>
        </p:nvPicPr>
        <p:blipFill>
          <a:blip r:embed="rId1"/>
          <a:stretch/>
        </p:blipFill>
        <p:spPr>
          <a:xfrm>
            <a:off x="5986800" y="2400480"/>
            <a:ext cx="5663880" cy="3115080"/>
          </a:xfrm>
          <a:prstGeom prst="rect">
            <a:avLst/>
          </a:prstGeom>
          <a:ln>
            <a:noFill/>
          </a:ln>
        </p:spPr>
      </p:pic>
      <p:grpSp>
        <p:nvGrpSpPr>
          <p:cNvPr id="168" name="Group 6"/>
          <p:cNvGrpSpPr/>
          <p:nvPr/>
        </p:nvGrpSpPr>
        <p:grpSpPr>
          <a:xfrm>
            <a:off x="11512080" y="1267200"/>
            <a:ext cx="368280" cy="519480"/>
            <a:chOff x="11512080" y="1267200"/>
            <a:chExt cx="368280" cy="519480"/>
          </a:xfrm>
        </p:grpSpPr>
        <p:sp>
          <p:nvSpPr>
            <p:cNvPr id="169" name="CustomShape 7"/>
            <p:cNvSpPr/>
            <p:nvPr/>
          </p:nvSpPr>
          <p:spPr>
            <a:xfrm>
              <a:off x="11512080" y="1267200"/>
              <a:ext cx="138600" cy="138600"/>
            </a:xfrm>
            <a:custGeom>
              <a:avLst/>
              <a:gdLst/>
              <a:ah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rgbClr val="ffffff"/>
            </a:solidFill>
            <a:ln w="720">
              <a:noFill/>
            </a:ln>
          </p:spPr>
          <p:style>
            <a:lnRef idx="0"/>
            <a:fillRef idx="0"/>
            <a:effectRef idx="0"/>
            <a:fontRef idx="minor"/>
          </p:style>
        </p:sp>
        <p:sp>
          <p:nvSpPr>
            <p:cNvPr id="170" name="CustomShape 8"/>
            <p:cNvSpPr/>
            <p:nvPr/>
          </p:nvSpPr>
          <p:spPr>
            <a:xfrm>
              <a:off x="11752920" y="1659240"/>
              <a:ext cx="127440" cy="127440"/>
            </a:xfrm>
            <a:custGeom>
              <a:avLst/>
              <a:gdLst/>
              <a:ah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rgbClr val="ffffff"/>
            </a:solidFill>
            <a:ln w="720">
              <a:noFill/>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1" name="CustomShape 1"/>
          <p:cNvSpPr/>
          <p:nvPr/>
        </p:nvSpPr>
        <p:spPr>
          <a:xfrm>
            <a:off x="0" y="0"/>
            <a:ext cx="12191760" cy="6857640"/>
          </a:xfrm>
          <a:prstGeom prst="rect">
            <a:avLst/>
          </a:prstGeom>
          <a:gradFill rotWithShape="0">
            <a:gsLst>
              <a:gs pos="0">
                <a:schemeClr val="accent1"/>
              </a:gs>
              <a:gs pos="100000">
                <a:schemeClr val="accent2"/>
              </a:gs>
            </a:gsLst>
            <a:lin ang="2700000"/>
          </a:gradFill>
          <a:ln>
            <a:noFill/>
          </a:ln>
        </p:spPr>
        <p:style>
          <a:lnRef idx="2">
            <a:schemeClr val="accent1">
              <a:shade val="50000"/>
            </a:schemeClr>
          </a:lnRef>
          <a:fillRef idx="1">
            <a:schemeClr val="accent1"/>
          </a:fillRef>
          <a:effectRef idx="0">
            <a:schemeClr val="accent1"/>
          </a:effectRef>
          <a:fontRef idx="minor"/>
        </p:style>
      </p:sp>
      <p:sp>
        <p:nvSpPr>
          <p:cNvPr id="172" name="Line 2"/>
          <p:cNvSpPr/>
          <p:nvPr/>
        </p:nvSpPr>
        <p:spPr>
          <a:xfrm>
            <a:off x="5447160" y="1589040"/>
            <a:ext cx="0" cy="525996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173" name="TextShape 3"/>
          <p:cNvSpPr txBox="1"/>
          <p:nvPr/>
        </p:nvSpPr>
        <p:spPr>
          <a:xfrm>
            <a:off x="838080" y="365040"/>
            <a:ext cx="10515240" cy="1325160"/>
          </a:xfrm>
          <a:prstGeom prst="rect">
            <a:avLst/>
          </a:prstGeom>
          <a:noFill/>
          <a:ln>
            <a:noFill/>
          </a:ln>
        </p:spPr>
        <p:txBody>
          <a:bodyPr anchor="ctr">
            <a:noAutofit/>
          </a:bodyPr>
          <a:p>
            <a:pPr algn="r">
              <a:lnSpc>
                <a:spcPct val="90000"/>
              </a:lnSpc>
            </a:pPr>
            <a:r>
              <a:rPr b="0" lang="en-US" sz="4400" spc="-1" strike="noStrike">
                <a:solidFill>
                  <a:srgbClr val="ffffff"/>
                </a:solidFill>
                <a:latin typeface="Aptos Display"/>
              </a:rPr>
              <a:t>Nasal Breathing: Education</a:t>
            </a:r>
            <a:endParaRPr b="0" lang="en-US" sz="4400" spc="-1" strike="noStrike">
              <a:solidFill>
                <a:srgbClr val="000000"/>
              </a:solidFill>
              <a:latin typeface="Aptos"/>
            </a:endParaRPr>
          </a:p>
        </p:txBody>
      </p:sp>
      <p:grpSp>
        <p:nvGrpSpPr>
          <p:cNvPr id="174" name="Group 4"/>
          <p:cNvGrpSpPr/>
          <p:nvPr/>
        </p:nvGrpSpPr>
        <p:grpSpPr>
          <a:xfrm>
            <a:off x="734040" y="1589760"/>
            <a:ext cx="4567320" cy="4349880"/>
            <a:chOff x="734040" y="1589760"/>
            <a:chExt cx="4567320" cy="4349880"/>
          </a:xfrm>
        </p:grpSpPr>
        <p:sp>
          <p:nvSpPr>
            <p:cNvPr id="175" name="CustomShape 5"/>
            <p:cNvSpPr/>
            <p:nvPr/>
          </p:nvSpPr>
          <p:spPr>
            <a:xfrm>
              <a:off x="734040" y="1589760"/>
              <a:ext cx="2174760" cy="1304640"/>
            </a:xfrm>
            <a:prstGeom prst="rect">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68760" rIns="68760" tIns="68760" bIns="68760" anchor="ctr">
              <a:noAutofit/>
            </a:bodyPr>
            <a:p>
              <a:pPr algn="ctr">
                <a:lnSpc>
                  <a:spcPct val="100000"/>
                </a:lnSpc>
                <a:spcAft>
                  <a:spcPts val="629"/>
                </a:spcAft>
              </a:pPr>
              <a:r>
                <a:rPr b="0" lang="en-US" sz="1800" spc="-1" strike="noStrike">
                  <a:solidFill>
                    <a:srgbClr val="ffffff"/>
                  </a:solidFill>
                  <a:latin typeface="Aptos"/>
                </a:rPr>
                <a:t>Awareness and education- filters, warms, humidifies the air</a:t>
              </a:r>
              <a:endParaRPr b="0" lang="en-US" sz="1800" spc="-1" strike="noStrike">
                <a:latin typeface="Arial"/>
              </a:endParaRPr>
            </a:p>
          </p:txBody>
        </p:sp>
        <p:sp>
          <p:nvSpPr>
            <p:cNvPr id="176" name="CustomShape 6"/>
            <p:cNvSpPr/>
            <p:nvPr/>
          </p:nvSpPr>
          <p:spPr>
            <a:xfrm>
              <a:off x="3126600" y="1589760"/>
              <a:ext cx="2174760" cy="1304640"/>
            </a:xfrm>
            <a:prstGeom prst="rect">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68760" rIns="68760" tIns="68760" bIns="68760" anchor="ctr">
              <a:noAutofit/>
            </a:bodyPr>
            <a:p>
              <a:pPr algn="ctr">
                <a:lnSpc>
                  <a:spcPct val="100000"/>
                </a:lnSpc>
                <a:spcAft>
                  <a:spcPts val="629"/>
                </a:spcAft>
              </a:pPr>
              <a:r>
                <a:rPr b="0" lang="en-US" sz="1800" spc="-1" strike="noStrike">
                  <a:solidFill>
                    <a:srgbClr val="ffffff"/>
                  </a:solidFill>
                  <a:latin typeface="Aptos"/>
                </a:rPr>
                <a:t>Improved performance</a:t>
              </a:r>
              <a:endParaRPr b="0" lang="en-US" sz="1800" spc="-1" strike="noStrike">
                <a:latin typeface="Arial"/>
              </a:endParaRPr>
            </a:p>
          </p:txBody>
        </p:sp>
        <p:sp>
          <p:nvSpPr>
            <p:cNvPr id="177" name="CustomShape 7"/>
            <p:cNvSpPr/>
            <p:nvPr/>
          </p:nvSpPr>
          <p:spPr>
            <a:xfrm>
              <a:off x="734040" y="3112560"/>
              <a:ext cx="2174760" cy="1304640"/>
            </a:xfrm>
            <a:prstGeom prst="rect">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68760" rIns="68760" tIns="68760" bIns="68760" anchor="ctr">
              <a:noAutofit/>
            </a:bodyPr>
            <a:p>
              <a:pPr algn="ctr">
                <a:lnSpc>
                  <a:spcPct val="100000"/>
                </a:lnSpc>
                <a:spcAft>
                  <a:spcPts val="629"/>
                </a:spcAft>
              </a:pPr>
              <a:r>
                <a:rPr b="0" lang="en-US" sz="1800" spc="-1" strike="noStrike">
                  <a:solidFill>
                    <a:srgbClr val="ffffff"/>
                  </a:solidFill>
                  <a:latin typeface="Aptos"/>
                </a:rPr>
                <a:t>Patency test- use it or lose it.</a:t>
              </a:r>
              <a:endParaRPr b="0" lang="en-US" sz="1800" spc="-1" strike="noStrike">
                <a:latin typeface="Arial"/>
              </a:endParaRPr>
            </a:p>
          </p:txBody>
        </p:sp>
        <p:sp>
          <p:nvSpPr>
            <p:cNvPr id="178" name="CustomShape 8"/>
            <p:cNvSpPr/>
            <p:nvPr/>
          </p:nvSpPr>
          <p:spPr>
            <a:xfrm>
              <a:off x="3126600" y="3112560"/>
              <a:ext cx="2174760" cy="1304640"/>
            </a:xfrm>
            <a:prstGeom prst="rect">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68760" rIns="68760" tIns="68760" bIns="68760" anchor="ctr">
              <a:noAutofit/>
            </a:bodyPr>
            <a:p>
              <a:pPr algn="ctr">
                <a:lnSpc>
                  <a:spcPct val="100000"/>
                </a:lnSpc>
                <a:spcAft>
                  <a:spcPts val="629"/>
                </a:spcAft>
              </a:pPr>
              <a:r>
                <a:rPr b="0" lang="en-US" sz="1800" spc="-1" strike="noStrike">
                  <a:solidFill>
                    <a:srgbClr val="ffffff"/>
                  </a:solidFill>
                  <a:latin typeface="Aptos"/>
                </a:rPr>
                <a:t>Dry mouth- daytime or upon waking up</a:t>
              </a:r>
              <a:endParaRPr b="0" lang="en-US" sz="1800" spc="-1" strike="noStrike">
                <a:latin typeface="Arial"/>
              </a:endParaRPr>
            </a:p>
          </p:txBody>
        </p:sp>
        <p:sp>
          <p:nvSpPr>
            <p:cNvPr id="179" name="CustomShape 9"/>
            <p:cNvSpPr/>
            <p:nvPr/>
          </p:nvSpPr>
          <p:spPr>
            <a:xfrm>
              <a:off x="734040" y="4635000"/>
              <a:ext cx="2174760" cy="1304640"/>
            </a:xfrm>
            <a:prstGeom prst="rect">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68760" rIns="68760" tIns="68760" bIns="68760" anchor="ctr">
              <a:noAutofit/>
            </a:bodyPr>
            <a:p>
              <a:pPr algn="ctr">
                <a:lnSpc>
                  <a:spcPct val="100000"/>
                </a:lnSpc>
                <a:spcAft>
                  <a:spcPts val="629"/>
                </a:spcAft>
              </a:pPr>
              <a:r>
                <a:rPr b="0" lang="en-US" sz="1800" spc="-1" strike="noStrike">
                  <a:solidFill>
                    <a:srgbClr val="ffffff"/>
                  </a:solidFill>
                  <a:latin typeface="Aptos"/>
                </a:rPr>
                <a:t>Cottle maneuver- use of nasal dilators or breathe strips</a:t>
              </a:r>
              <a:endParaRPr b="0" lang="en-US" sz="1800" spc="-1" strike="noStrike">
                <a:latin typeface="Arial"/>
              </a:endParaRPr>
            </a:p>
          </p:txBody>
        </p:sp>
        <p:sp>
          <p:nvSpPr>
            <p:cNvPr id="180" name="CustomShape 10"/>
            <p:cNvSpPr/>
            <p:nvPr/>
          </p:nvSpPr>
          <p:spPr>
            <a:xfrm>
              <a:off x="3126600" y="4635000"/>
              <a:ext cx="2174760" cy="1304640"/>
            </a:xfrm>
            <a:prstGeom prst="rect">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68760" rIns="68760" tIns="68760" bIns="68760" anchor="ctr">
              <a:noAutofit/>
            </a:bodyPr>
            <a:p>
              <a:pPr algn="ctr">
                <a:lnSpc>
                  <a:spcPct val="100000"/>
                </a:lnSpc>
                <a:spcAft>
                  <a:spcPts val="629"/>
                </a:spcAft>
              </a:pPr>
              <a:r>
                <a:rPr b="0" lang="en-US" sz="1800" spc="-1" strike="noStrike">
                  <a:solidFill>
                    <a:srgbClr val="ffffff"/>
                  </a:solidFill>
                  <a:latin typeface="Aptos"/>
                </a:rPr>
                <a:t>Consider referral to ENT with obstruction</a:t>
              </a:r>
              <a:endParaRPr b="0" lang="en-US" sz="1800" spc="-1" strike="noStrike">
                <a:latin typeface="Arial"/>
              </a:endParaRPr>
            </a:p>
          </p:txBody>
        </p:sp>
      </p:grpSp>
      <p:grpSp>
        <p:nvGrpSpPr>
          <p:cNvPr id="181" name="Group 11"/>
          <p:cNvGrpSpPr/>
          <p:nvPr/>
        </p:nvGrpSpPr>
        <p:grpSpPr>
          <a:xfrm>
            <a:off x="0" y="0"/>
            <a:ext cx="36000" cy="36000"/>
            <a:chOff x="0" y="0"/>
            <a:chExt cx="36000" cy="36000"/>
          </a:xfrm>
        </p:grpSpPr>
      </p:grpSp>
      <p:pic>
        <p:nvPicPr>
          <p:cNvPr id="182" name="Picture 10" descr=""/>
          <p:cNvPicPr/>
          <p:nvPr/>
        </p:nvPicPr>
        <p:blipFill>
          <a:blip r:embed="rId1"/>
          <a:stretch/>
        </p:blipFill>
        <p:spPr>
          <a:xfrm>
            <a:off x="6342480" y="1599840"/>
            <a:ext cx="4811760" cy="3196440"/>
          </a:xfrm>
          <a:prstGeom prst="rect">
            <a:avLst/>
          </a:prstGeom>
          <a:ln>
            <a:noFill/>
          </a:ln>
        </p:spPr>
      </p:pic>
      <p:sp>
        <p:nvSpPr>
          <p:cNvPr id="183" name="CustomShape 12"/>
          <p:cNvSpPr/>
          <p:nvPr/>
        </p:nvSpPr>
        <p:spPr>
          <a:xfrm>
            <a:off x="7584480" y="5694480"/>
            <a:ext cx="376920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000000"/>
                </a:solidFill>
                <a:latin typeface="Aptos"/>
              </a:rPr>
              <a:t>Sanya Richards-Ross, Olympic Gold Medalist-photo Roger Sedres</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4"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185" name="TextShape 2"/>
          <p:cNvSpPr txBox="1"/>
          <p:nvPr/>
        </p:nvSpPr>
        <p:spPr>
          <a:xfrm>
            <a:off x="3880440" y="583200"/>
            <a:ext cx="7160040" cy="4164480"/>
          </a:xfrm>
          <a:prstGeom prst="rect">
            <a:avLst/>
          </a:prstGeom>
          <a:noFill/>
          <a:ln>
            <a:noFill/>
          </a:ln>
        </p:spPr>
        <p:txBody>
          <a:bodyPr>
            <a:normAutofit/>
          </a:bodyPr>
          <a:p>
            <a:pPr algn="r">
              <a:lnSpc>
                <a:spcPct val="90000"/>
              </a:lnSpc>
            </a:pPr>
            <a:r>
              <a:rPr b="0" lang="en-US" sz="4400" spc="-1" strike="noStrike">
                <a:solidFill>
                  <a:srgbClr val="ffffff"/>
                </a:solidFill>
                <a:latin typeface="Aptos Display"/>
              </a:rPr>
              <a:t>Nasal Breathing: </a:t>
            </a:r>
            <a:br/>
            <a:r>
              <a:rPr b="0" lang="en-US" sz="4400" spc="-1" strike="noStrike">
                <a:solidFill>
                  <a:srgbClr val="ffffff"/>
                </a:solidFill>
                <a:latin typeface="Aptos Display"/>
              </a:rPr>
              <a:t>Breathing Zones and Exertion</a:t>
            </a:r>
            <a:endParaRPr b="0" lang="en-US" sz="4400" spc="-1" strike="noStrike">
              <a:solidFill>
                <a:srgbClr val="000000"/>
              </a:solidFill>
              <a:latin typeface="Aptos"/>
            </a:endParaRPr>
          </a:p>
        </p:txBody>
      </p:sp>
      <p:sp>
        <p:nvSpPr>
          <p:cNvPr id="186" name="CustomShape 3"/>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187" name="CustomShape 4"/>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188" name="CustomShape 5"/>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189" name="Line 6"/>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190" name="CustomShape 7"/>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191" name="CustomShape 8"/>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192" name="CustomShape 9"/>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graphicFrame>
        <p:nvGraphicFramePr>
          <p:cNvPr id="193" name="Table 10"/>
          <p:cNvGraphicFramePr/>
          <p:nvPr/>
        </p:nvGraphicFramePr>
        <p:xfrm>
          <a:off x="2843280" y="2280240"/>
          <a:ext cx="4135680" cy="3792600"/>
        </p:xfrm>
        <a:graphic>
          <a:graphicData uri="http://schemas.openxmlformats.org/drawingml/2006/table">
            <a:tbl>
              <a:tblPr/>
              <a:tblGrid>
                <a:gridCol w="2067840"/>
                <a:gridCol w="2067840"/>
              </a:tblGrid>
              <a:tr h="631800">
                <a:tc>
                  <a:txBody>
                    <a:bodyPr>
                      <a:noAutofit/>
                    </a:bodyPr>
                    <a:p>
                      <a:pPr algn="ctr">
                        <a:lnSpc>
                          <a:spcPct val="100000"/>
                        </a:lnSpc>
                      </a:pPr>
                      <a:r>
                        <a:rPr b="1" lang="en-US" sz="1800" spc="-1" strike="noStrike">
                          <a:solidFill>
                            <a:srgbClr val="ffffff"/>
                          </a:solidFill>
                          <a:latin typeface="Aptos"/>
                        </a:rPr>
                        <a:t>ZONE</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156082"/>
                    </a:solidFill>
                  </a:tcPr>
                </a:tc>
                <a:tc>
                  <a:txBody>
                    <a:bodyPr>
                      <a:noAutofit/>
                    </a:bodyPr>
                    <a:p>
                      <a:pPr algn="ctr">
                        <a:lnSpc>
                          <a:spcPct val="100000"/>
                        </a:lnSpc>
                      </a:pPr>
                      <a:r>
                        <a:rPr b="1" lang="en-US" sz="1800" spc="-1" strike="noStrike">
                          <a:solidFill>
                            <a:srgbClr val="ffffff"/>
                          </a:solidFill>
                          <a:latin typeface="Aptos"/>
                        </a:rPr>
                        <a:t>BREATH TYPE</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156082"/>
                    </a:solidFill>
                  </a:tcPr>
                </a:tc>
              </a:tr>
              <a:tr h="631800">
                <a:tc>
                  <a:txBody>
                    <a:bodyPr>
                      <a:noAutofit/>
                    </a:bodyPr>
                    <a:p>
                      <a:pPr algn="ctr">
                        <a:lnSpc>
                          <a:spcPct val="100000"/>
                        </a:lnSpc>
                      </a:pPr>
                      <a:r>
                        <a:rPr b="0" lang="en-US" sz="1800" spc="-1" strike="noStrike">
                          <a:solidFill>
                            <a:srgbClr val="000000"/>
                          </a:solidFill>
                          <a:latin typeface="Aptos"/>
                        </a:rPr>
                        <a:t>1</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92d050"/>
                    </a:solidFill>
                  </a:tcPr>
                </a:tc>
                <a:tc>
                  <a:txBody>
                    <a:bodyPr>
                      <a:noAutofit/>
                    </a:bodyPr>
                    <a:p>
                      <a:pPr algn="ctr">
                        <a:lnSpc>
                          <a:spcPct val="100000"/>
                        </a:lnSpc>
                      </a:pPr>
                      <a:r>
                        <a:rPr b="0" lang="en-US" sz="1800" spc="-1" strike="noStrike">
                          <a:solidFill>
                            <a:srgbClr val="000000"/>
                          </a:solidFill>
                          <a:latin typeface="Aptos"/>
                        </a:rPr>
                        <a:t>NOSE-NOSE</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92d050"/>
                    </a:solidFill>
                  </a:tcPr>
                </a:tc>
              </a:tr>
              <a:tr h="631800">
                <a:tc>
                  <a:txBody>
                    <a:bodyPr>
                      <a:noAutofit/>
                    </a:bodyPr>
                    <a:p>
                      <a:pPr algn="ctr">
                        <a:lnSpc>
                          <a:spcPct val="100000"/>
                        </a:lnSpc>
                      </a:pPr>
                      <a:r>
                        <a:rPr b="0" lang="en-US" sz="1800" spc="-1" strike="noStrike">
                          <a:solidFill>
                            <a:srgbClr val="000000"/>
                          </a:solidFill>
                          <a:latin typeface="Aptos"/>
                        </a:rPr>
                        <a:t>2</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tc>
                  <a:txBody>
                    <a:bodyPr>
                      <a:noAutofit/>
                    </a:bodyPr>
                    <a:p>
                      <a:pPr algn="ctr">
                        <a:lnSpc>
                          <a:spcPct val="100000"/>
                        </a:lnSpc>
                      </a:pPr>
                      <a:r>
                        <a:rPr b="0" lang="en-US" sz="1800" spc="-1" strike="noStrike">
                          <a:solidFill>
                            <a:srgbClr val="000000"/>
                          </a:solidFill>
                          <a:latin typeface="Aptos"/>
                        </a:rPr>
                        <a:t>INCREASE RR NOSE-NOSE</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tr>
              <a:tr h="631800">
                <a:tc>
                  <a:txBody>
                    <a:bodyPr>
                      <a:noAutofit/>
                    </a:bodyPr>
                    <a:p>
                      <a:pPr algn="ctr">
                        <a:lnSpc>
                          <a:spcPct val="100000"/>
                        </a:lnSpc>
                      </a:pPr>
                      <a:r>
                        <a:rPr b="0" lang="en-US" sz="1800" spc="-1" strike="noStrike">
                          <a:solidFill>
                            <a:srgbClr val="000000"/>
                          </a:solidFill>
                          <a:latin typeface="Aptos"/>
                        </a:rPr>
                        <a:t>3</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c000"/>
                    </a:solidFill>
                  </a:tcPr>
                </a:tc>
                <a:tc>
                  <a:txBody>
                    <a:bodyPr>
                      <a:noAutofit/>
                    </a:bodyPr>
                    <a:p>
                      <a:pPr algn="ctr">
                        <a:lnSpc>
                          <a:spcPct val="100000"/>
                        </a:lnSpc>
                      </a:pPr>
                      <a:r>
                        <a:rPr b="0" lang="en-US" sz="1800" spc="-1" strike="noStrike">
                          <a:solidFill>
                            <a:srgbClr val="000000"/>
                          </a:solidFill>
                          <a:latin typeface="Aptos"/>
                        </a:rPr>
                        <a:t>NOSE-MOUTH (PURSED LIP)</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c000"/>
                    </a:solidFill>
                  </a:tcPr>
                </a:tc>
              </a:tr>
              <a:tr h="631800">
                <a:tc>
                  <a:txBody>
                    <a:bodyPr>
                      <a:noAutofit/>
                    </a:bodyPr>
                    <a:p>
                      <a:pPr algn="ctr">
                        <a:lnSpc>
                          <a:spcPct val="100000"/>
                        </a:lnSpc>
                      </a:pPr>
                      <a:r>
                        <a:rPr b="0" lang="en-US" sz="1800" spc="-1" strike="noStrike">
                          <a:solidFill>
                            <a:srgbClr val="000000"/>
                          </a:solidFill>
                          <a:latin typeface="Aptos"/>
                        </a:rPr>
                        <a:t>4</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0000"/>
                    </a:solidFill>
                  </a:tcPr>
                </a:tc>
                <a:tc>
                  <a:txBody>
                    <a:bodyPr>
                      <a:noAutofit/>
                    </a:bodyPr>
                    <a:p>
                      <a:pPr algn="ctr">
                        <a:lnSpc>
                          <a:spcPct val="100000"/>
                        </a:lnSpc>
                      </a:pPr>
                      <a:r>
                        <a:rPr b="0" lang="en-US" sz="1800" spc="-1" strike="noStrike">
                          <a:solidFill>
                            <a:srgbClr val="000000"/>
                          </a:solidFill>
                          <a:latin typeface="Aptos"/>
                        </a:rPr>
                        <a:t>MOUTH-MOUTH</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0000"/>
                    </a:solidFill>
                  </a:tcPr>
                </a:tc>
              </a:tr>
              <a:tr h="633600">
                <a:tc>
                  <a:txBody>
                    <a:bodyPr>
                      <a:noAutofit/>
                    </a:bodyPr>
                    <a:p>
                      <a:pPr algn="ctr">
                        <a:lnSpc>
                          <a:spcPct val="100000"/>
                        </a:lnSpc>
                      </a:pPr>
                      <a:r>
                        <a:rPr b="0" lang="en-US" sz="1800" spc="-1" strike="noStrike">
                          <a:solidFill>
                            <a:srgbClr val="000000"/>
                          </a:solidFill>
                          <a:latin typeface="Aptos"/>
                        </a:rPr>
                        <a:t>5</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00000"/>
                    </a:solidFill>
                  </a:tcPr>
                </a:tc>
                <a:tc>
                  <a:txBody>
                    <a:bodyPr>
                      <a:noAutofit/>
                    </a:bodyPr>
                    <a:p>
                      <a:pPr algn="ctr">
                        <a:lnSpc>
                          <a:spcPct val="100000"/>
                        </a:lnSpc>
                      </a:pPr>
                      <a:r>
                        <a:rPr b="0" lang="en-US" sz="1800" spc="-1" strike="noStrike">
                          <a:solidFill>
                            <a:srgbClr val="000000"/>
                          </a:solidFill>
                          <a:latin typeface="Aptos"/>
                        </a:rPr>
                        <a:t>MOUTH-MOUTH ERRATIC-RAPID</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00000"/>
                    </a:solidFill>
                  </a:tcPr>
                </a:tc>
              </a:tr>
            </a:tbl>
          </a:graphicData>
        </a:graphic>
      </p:graphicFrame>
      <p:graphicFrame>
        <p:nvGraphicFramePr>
          <p:cNvPr id="194" name="Table 11"/>
          <p:cNvGraphicFramePr/>
          <p:nvPr/>
        </p:nvGraphicFramePr>
        <p:xfrm>
          <a:off x="6979320" y="2280240"/>
          <a:ext cx="2067840" cy="3816360"/>
        </p:xfrm>
        <a:graphic>
          <a:graphicData uri="http://schemas.openxmlformats.org/drawingml/2006/table">
            <a:tbl>
              <a:tblPr/>
              <a:tblGrid>
                <a:gridCol w="2067840"/>
              </a:tblGrid>
              <a:tr h="635760">
                <a:tc>
                  <a:txBody>
                    <a:bodyPr>
                      <a:noAutofit/>
                    </a:bodyPr>
                    <a:p>
                      <a:pPr algn="ctr">
                        <a:lnSpc>
                          <a:spcPct val="100000"/>
                        </a:lnSpc>
                      </a:pPr>
                      <a:r>
                        <a:rPr b="1" lang="en-US" sz="1800" spc="-1" strike="noStrike">
                          <a:solidFill>
                            <a:srgbClr val="ffffff"/>
                          </a:solidFill>
                          <a:latin typeface="Aptos"/>
                        </a:rPr>
                        <a:t>RPE</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156082"/>
                    </a:solidFill>
                  </a:tcPr>
                </a:tc>
              </a:tr>
              <a:tr h="635760">
                <a:tc>
                  <a:txBody>
                    <a:bodyPr>
                      <a:noAutofit/>
                    </a:bodyPr>
                    <a:p>
                      <a:pPr algn="ctr">
                        <a:lnSpc>
                          <a:spcPct val="100000"/>
                        </a:lnSpc>
                      </a:pPr>
                      <a:r>
                        <a:rPr b="0" lang="en-US" sz="1800" spc="-1" strike="noStrike">
                          <a:solidFill>
                            <a:srgbClr val="000000"/>
                          </a:solidFill>
                          <a:latin typeface="Aptos"/>
                        </a:rPr>
                        <a:t>2-3/10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92d050"/>
                    </a:solidFill>
                  </a:tcPr>
                </a:tc>
              </a:tr>
              <a:tr h="635760">
                <a:tc>
                  <a:txBody>
                    <a:bodyPr>
                      <a:noAutofit/>
                    </a:bodyPr>
                    <a:p>
                      <a:pPr algn="ctr">
                        <a:lnSpc>
                          <a:spcPct val="100000"/>
                        </a:lnSpc>
                      </a:pPr>
                      <a:r>
                        <a:rPr b="0" lang="en-US" sz="1800" spc="-1" strike="noStrike">
                          <a:solidFill>
                            <a:srgbClr val="000000"/>
                          </a:solidFill>
                          <a:latin typeface="Aptos"/>
                        </a:rPr>
                        <a:t>4-5/10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ff00"/>
                    </a:solidFill>
                  </a:tcPr>
                </a:tc>
              </a:tr>
              <a:tr h="635760">
                <a:tc>
                  <a:txBody>
                    <a:bodyPr>
                      <a:noAutofit/>
                    </a:bodyPr>
                    <a:p>
                      <a:pPr algn="ctr">
                        <a:lnSpc>
                          <a:spcPct val="100000"/>
                        </a:lnSpc>
                      </a:pPr>
                      <a:r>
                        <a:rPr b="0" lang="en-US" sz="1800" spc="-1" strike="noStrike">
                          <a:solidFill>
                            <a:srgbClr val="000000"/>
                          </a:solidFill>
                          <a:latin typeface="Aptos"/>
                        </a:rPr>
                        <a:t>6-7/10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c000"/>
                    </a:solidFill>
                  </a:tcPr>
                </a:tc>
              </a:tr>
              <a:tr h="635760">
                <a:tc>
                  <a:txBody>
                    <a:bodyPr>
                      <a:noAutofit/>
                    </a:bodyPr>
                    <a:p>
                      <a:pPr algn="ctr">
                        <a:lnSpc>
                          <a:spcPct val="100000"/>
                        </a:lnSpc>
                      </a:pPr>
                      <a:r>
                        <a:rPr b="0" lang="en-US" sz="1800" spc="-1" strike="noStrike">
                          <a:solidFill>
                            <a:srgbClr val="000000"/>
                          </a:solidFill>
                          <a:latin typeface="Aptos"/>
                        </a:rPr>
                        <a:t>8-9/10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f0000"/>
                    </a:solidFill>
                  </a:tcPr>
                </a:tc>
              </a:tr>
              <a:tr h="637560">
                <a:tc>
                  <a:txBody>
                    <a:bodyPr>
                      <a:noAutofit/>
                    </a:bodyPr>
                    <a:p>
                      <a:pPr algn="ctr">
                        <a:lnSpc>
                          <a:spcPct val="100000"/>
                        </a:lnSpc>
                      </a:pPr>
                      <a:r>
                        <a:rPr b="0" lang="en-US" sz="1800" spc="-1" strike="noStrike">
                          <a:solidFill>
                            <a:srgbClr val="000000"/>
                          </a:solidFill>
                          <a:latin typeface="Aptos"/>
                        </a:rPr>
                        <a:t>9-10/10</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00000"/>
                    </a:solidFill>
                  </a:tcPr>
                </a:tc>
              </a:tr>
            </a:tbl>
          </a:graphicData>
        </a:graphic>
      </p:graphicFrame>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5"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196" name="CustomShape 2"/>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197" name="CustomShape 3"/>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198" name="CustomShape 4"/>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199" name="Line 5"/>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200" name="CustomShape 6"/>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201" name="CustomShape 7"/>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202" name="CustomShape 8"/>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pic>
        <p:nvPicPr>
          <p:cNvPr id="203" name="Picture 4" descr=""/>
          <p:cNvPicPr/>
          <p:nvPr/>
        </p:nvPicPr>
        <p:blipFill>
          <a:blip r:embed="rId1"/>
          <a:stretch/>
        </p:blipFill>
        <p:spPr>
          <a:xfrm>
            <a:off x="6099120" y="1614600"/>
            <a:ext cx="5458680" cy="4694400"/>
          </a:xfrm>
          <a:prstGeom prst="rect">
            <a:avLst/>
          </a:prstGeom>
          <a:ln>
            <a:noFill/>
          </a:ln>
        </p:spPr>
      </p:pic>
      <p:sp>
        <p:nvSpPr>
          <p:cNvPr id="204" name="TextShape 9"/>
          <p:cNvSpPr txBox="1"/>
          <p:nvPr/>
        </p:nvSpPr>
        <p:spPr>
          <a:xfrm>
            <a:off x="838080" y="-92160"/>
            <a:ext cx="10515240" cy="1325160"/>
          </a:xfrm>
          <a:prstGeom prst="rect">
            <a:avLst/>
          </a:prstGeom>
          <a:noFill/>
          <a:ln>
            <a:noFill/>
          </a:ln>
        </p:spPr>
        <p:txBody>
          <a:bodyPr anchor="b">
            <a:normAutofit/>
          </a:bodyPr>
          <a:p>
            <a:pPr algn="r">
              <a:lnSpc>
                <a:spcPct val="90000"/>
              </a:lnSpc>
            </a:pPr>
            <a:r>
              <a:rPr b="0" lang="en-US" sz="4400" spc="-1" strike="noStrike">
                <a:solidFill>
                  <a:srgbClr val="ffffff"/>
                </a:solidFill>
                <a:latin typeface="Aptos Display"/>
              </a:rPr>
              <a:t>Biomechanics of Breathing</a:t>
            </a:r>
            <a:endParaRPr b="0" lang="en-US" sz="4400" spc="-1" strike="noStrike">
              <a:solidFill>
                <a:srgbClr val="000000"/>
              </a:solidFill>
              <a:latin typeface="Aptos"/>
            </a:endParaRPr>
          </a:p>
        </p:txBody>
      </p:sp>
      <p:sp>
        <p:nvSpPr>
          <p:cNvPr id="205" name="CustomShape 10"/>
          <p:cNvSpPr/>
          <p:nvPr/>
        </p:nvSpPr>
        <p:spPr>
          <a:xfrm>
            <a:off x="856080" y="1546560"/>
            <a:ext cx="5145480" cy="4800960"/>
          </a:xfrm>
          <a:prstGeom prst="rect">
            <a:avLst/>
          </a:prstGeom>
          <a:noFill/>
          <a:ln>
            <a:noFill/>
          </a:ln>
        </p:spPr>
        <p:style>
          <a:lnRef idx="0"/>
          <a:fillRef idx="0"/>
          <a:effectRef idx="0"/>
          <a:fontRef idx="minor"/>
        </p:style>
        <p:txBody>
          <a:bodyPr lIns="90000" rIns="90000" tIns="45000" bIns="45000">
            <a:noAutofit/>
          </a:bodyPr>
          <a:p>
            <a:pPr indent="-216000">
              <a:lnSpc>
                <a:spcPct val="150000"/>
              </a:lnSpc>
              <a:buClr>
                <a:srgbClr val="ffffff"/>
              </a:buClr>
              <a:buFont typeface="Symbol" charset="2"/>
              <a:buChar char=""/>
            </a:pPr>
            <a:r>
              <a:rPr b="0" lang="en-US" sz="2800" spc="-1" strike="noStrike">
                <a:solidFill>
                  <a:srgbClr val="ffffff"/>
                </a:solidFill>
                <a:latin typeface="Aptos"/>
              </a:rPr>
              <a:t>Diaphragm </a:t>
            </a:r>
            <a:endParaRPr b="0" lang="en-US" sz="2800" spc="-1" strike="noStrike">
              <a:latin typeface="Arial"/>
            </a:endParaRPr>
          </a:p>
          <a:p>
            <a:pPr indent="-216000">
              <a:lnSpc>
                <a:spcPct val="150000"/>
              </a:lnSpc>
              <a:buClr>
                <a:srgbClr val="ffffff"/>
              </a:buClr>
              <a:buFont typeface="Symbol" charset="2"/>
              <a:buChar char=""/>
            </a:pPr>
            <a:r>
              <a:rPr b="0" lang="en-US" sz="2800" spc="-1" strike="noStrike">
                <a:solidFill>
                  <a:srgbClr val="ffffff"/>
                </a:solidFill>
                <a:latin typeface="Aptos"/>
              </a:rPr>
              <a:t>Accessory muscles</a:t>
            </a:r>
            <a:endParaRPr b="0" lang="en-US" sz="2800" spc="-1" strike="noStrike">
              <a:latin typeface="Arial"/>
            </a:endParaRPr>
          </a:p>
          <a:p>
            <a:pPr indent="-216000">
              <a:lnSpc>
                <a:spcPct val="150000"/>
              </a:lnSpc>
              <a:buClr>
                <a:srgbClr val="ffffff"/>
              </a:buClr>
              <a:buFont typeface="Symbol" charset="2"/>
              <a:buChar char=""/>
            </a:pPr>
            <a:r>
              <a:rPr b="0" lang="en-US" sz="2800" spc="-1" strike="noStrike">
                <a:solidFill>
                  <a:srgbClr val="ffffff"/>
                </a:solidFill>
                <a:latin typeface="Aptos"/>
              </a:rPr>
              <a:t>Skeleton: ribcage, spine</a:t>
            </a:r>
            <a:endParaRPr b="0" lang="en-US" sz="2800" spc="-1" strike="noStrike">
              <a:latin typeface="Arial"/>
            </a:endParaRPr>
          </a:p>
          <a:p>
            <a:pPr indent="-216000">
              <a:lnSpc>
                <a:spcPct val="150000"/>
              </a:lnSpc>
              <a:buClr>
                <a:srgbClr val="ffffff"/>
              </a:buClr>
              <a:buFont typeface="Symbol" charset="2"/>
              <a:buChar char=""/>
            </a:pPr>
            <a:r>
              <a:rPr b="0" lang="en-US" sz="2800" spc="-1" strike="noStrike">
                <a:solidFill>
                  <a:srgbClr val="ffffff"/>
                </a:solidFill>
                <a:latin typeface="Aptos"/>
              </a:rPr>
              <a:t>3 diaphragms; vocal cords,   diaphragm, pelvic floor</a:t>
            </a:r>
            <a:endParaRPr b="0" lang="en-US" sz="2800" spc="-1" strike="noStrike">
              <a:latin typeface="Arial"/>
            </a:endParaRPr>
          </a:p>
          <a:p>
            <a:pPr indent="-216000">
              <a:lnSpc>
                <a:spcPct val="150000"/>
              </a:lnSpc>
              <a:buClr>
                <a:srgbClr val="ffffff"/>
              </a:buClr>
              <a:buFont typeface="Symbol" charset="2"/>
              <a:buChar char=""/>
            </a:pPr>
            <a:r>
              <a:rPr b="0" lang="en-US" sz="2800" spc="-1" strike="noStrike">
                <a:solidFill>
                  <a:srgbClr val="ffffff"/>
                </a:solidFill>
                <a:latin typeface="Aptos"/>
              </a:rPr>
              <a:t>Breathing and postural stabilization (includes balance)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6" name="CustomShape 1"/>
          <p:cNvSpPr/>
          <p:nvPr/>
        </p:nvSpPr>
        <p:spPr>
          <a:xfrm>
            <a:off x="0" y="0"/>
            <a:ext cx="12191760" cy="6857640"/>
          </a:xfrm>
          <a:prstGeom prst="rect">
            <a:avLst/>
          </a:prstGeom>
          <a:gradFill rotWithShape="0">
            <a:gsLst>
              <a:gs pos="0">
                <a:schemeClr val="accent1"/>
              </a:gs>
              <a:gs pos="100000">
                <a:schemeClr val="accent2"/>
              </a:gs>
            </a:gsLst>
            <a:lin ang="8100000"/>
          </a:gradFill>
          <a:ln>
            <a:noFill/>
          </a:ln>
        </p:spPr>
        <p:style>
          <a:lnRef idx="2">
            <a:schemeClr val="accent1">
              <a:shade val="50000"/>
            </a:schemeClr>
          </a:lnRef>
          <a:fillRef idx="1">
            <a:schemeClr val="accent1"/>
          </a:fillRef>
          <a:effectRef idx="0">
            <a:schemeClr val="accent1"/>
          </a:effectRef>
          <a:fontRef idx="minor"/>
        </p:style>
      </p:sp>
      <p:sp>
        <p:nvSpPr>
          <p:cNvPr id="207" name="CustomShape 2"/>
          <p:cNvSpPr/>
          <p:nvPr/>
        </p:nvSpPr>
        <p:spPr>
          <a:xfrm>
            <a:off x="3474360" y="583200"/>
            <a:ext cx="138600" cy="138600"/>
          </a:xfrm>
          <a:custGeom>
            <a:avLst/>
            <a:gdLst/>
            <a:ah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720">
            <a:noFill/>
          </a:ln>
        </p:spPr>
        <p:style>
          <a:lnRef idx="0"/>
          <a:fillRef idx="0"/>
          <a:effectRef idx="0"/>
          <a:fontRef idx="minor"/>
        </p:style>
      </p:sp>
      <p:sp>
        <p:nvSpPr>
          <p:cNvPr id="208" name="CustomShape 3"/>
          <p:cNvSpPr/>
          <p:nvPr/>
        </p:nvSpPr>
        <p:spPr>
          <a:xfrm>
            <a:off x="3833280" y="812520"/>
            <a:ext cx="90720" cy="90720"/>
          </a:xfrm>
          <a:custGeom>
            <a:avLst/>
            <a:gdLst/>
            <a:ah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style>
          <a:lnRef idx="0"/>
          <a:fillRef idx="0"/>
          <a:effectRef idx="0"/>
          <a:fontRef idx="minor"/>
        </p:style>
      </p:sp>
      <p:sp>
        <p:nvSpPr>
          <p:cNvPr id="209" name="CustomShape 4"/>
          <p:cNvSpPr/>
          <p:nvPr/>
        </p:nvSpPr>
        <p:spPr>
          <a:xfrm>
            <a:off x="3458880" y="1037160"/>
            <a:ext cx="127440" cy="127440"/>
          </a:xfrm>
          <a:custGeom>
            <a:avLst/>
            <a:gdLst/>
            <a:ah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720">
            <a:noFill/>
          </a:ln>
        </p:spPr>
        <p:style>
          <a:lnRef idx="0"/>
          <a:fillRef idx="0"/>
          <a:effectRef idx="0"/>
          <a:fontRef idx="minor"/>
        </p:style>
      </p:sp>
      <p:sp>
        <p:nvSpPr>
          <p:cNvPr id="210" name="Line 5"/>
          <p:cNvSpPr/>
          <p:nvPr/>
        </p:nvSpPr>
        <p:spPr>
          <a:xfrm>
            <a:off x="856080" y="3502800"/>
            <a:ext cx="0" cy="3346200"/>
          </a:xfrm>
          <a:prstGeom prst="line">
            <a:avLst/>
          </a:prstGeom>
          <a:ln w="25560">
            <a:solidFill>
              <a:srgbClr val="ffffff"/>
            </a:solidFill>
            <a:bevel/>
          </a:ln>
        </p:spPr>
        <p:style>
          <a:lnRef idx="1">
            <a:schemeClr val="accent1"/>
          </a:lnRef>
          <a:fillRef idx="0">
            <a:schemeClr val="accent1"/>
          </a:fillRef>
          <a:effectRef idx="0">
            <a:schemeClr val="accent1"/>
          </a:effectRef>
          <a:fontRef idx="minor"/>
        </p:style>
      </p:sp>
      <p:sp>
        <p:nvSpPr>
          <p:cNvPr id="211" name="CustomShape 6"/>
          <p:cNvSpPr/>
          <p:nvPr/>
        </p:nvSpPr>
        <p:spPr>
          <a:xfrm>
            <a:off x="10836360" y="5636520"/>
            <a:ext cx="151200" cy="151200"/>
          </a:xfrm>
          <a:custGeom>
            <a:avLst/>
            <a:gdLst/>
            <a:ah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720">
            <a:noFill/>
          </a:ln>
        </p:spPr>
        <p:style>
          <a:lnRef idx="0"/>
          <a:fillRef idx="0"/>
          <a:effectRef idx="0"/>
          <a:fontRef idx="minor"/>
        </p:style>
      </p:sp>
      <p:sp>
        <p:nvSpPr>
          <p:cNvPr id="212" name="CustomShape 7"/>
          <p:cNvSpPr/>
          <p:nvPr/>
        </p:nvSpPr>
        <p:spPr>
          <a:xfrm>
            <a:off x="11245320" y="6096600"/>
            <a:ext cx="108360" cy="108360"/>
          </a:xfrm>
          <a:custGeom>
            <a:avLst/>
            <a:gdLst/>
            <a:ah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a:noFill/>
          </a:ln>
        </p:spPr>
        <p:style>
          <a:lnRef idx="0"/>
          <a:fillRef idx="0"/>
          <a:effectRef idx="0"/>
          <a:fontRef idx="minor"/>
        </p:style>
      </p:sp>
      <p:sp>
        <p:nvSpPr>
          <p:cNvPr id="213" name="CustomShape 8"/>
          <p:cNvSpPr/>
          <p:nvPr/>
        </p:nvSpPr>
        <p:spPr>
          <a:xfrm>
            <a:off x="10554120" y="6238080"/>
            <a:ext cx="95400" cy="95400"/>
          </a:xfrm>
          <a:custGeom>
            <a:avLst/>
            <a:gdLst/>
            <a:ah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a:noFill/>
          </a:ln>
        </p:spPr>
        <p:style>
          <a:lnRef idx="0"/>
          <a:fillRef idx="0"/>
          <a:effectRef idx="0"/>
          <a:fontRef idx="minor"/>
        </p:style>
      </p:sp>
      <p:sp>
        <p:nvSpPr>
          <p:cNvPr id="214" name="TextShape 9"/>
          <p:cNvSpPr txBox="1"/>
          <p:nvPr/>
        </p:nvSpPr>
        <p:spPr>
          <a:xfrm>
            <a:off x="838080" y="-92160"/>
            <a:ext cx="10515240" cy="1532160"/>
          </a:xfrm>
          <a:prstGeom prst="rect">
            <a:avLst/>
          </a:prstGeom>
          <a:noFill/>
          <a:ln>
            <a:noFill/>
          </a:ln>
        </p:spPr>
        <p:txBody>
          <a:bodyPr anchor="b">
            <a:normAutofit/>
          </a:bodyPr>
          <a:p>
            <a:pPr algn="r">
              <a:lnSpc>
                <a:spcPct val="90000"/>
              </a:lnSpc>
            </a:pPr>
            <a:r>
              <a:rPr b="0" lang="en-US" sz="4400" spc="-1" strike="noStrike">
                <a:solidFill>
                  <a:srgbClr val="ffffff"/>
                </a:solidFill>
                <a:latin typeface="Aptos Display"/>
              </a:rPr>
              <a:t>Biomechanics: </a:t>
            </a:r>
            <a:br/>
            <a:r>
              <a:rPr b="0" lang="en-US" sz="4400" spc="-1" strike="noStrike">
                <a:solidFill>
                  <a:srgbClr val="ffffff"/>
                </a:solidFill>
                <a:latin typeface="Aptos Display"/>
              </a:rPr>
              <a:t>Breathing Pattern Presentations</a:t>
            </a:r>
            <a:endParaRPr b="0" lang="en-US" sz="4400" spc="-1" strike="noStrike">
              <a:solidFill>
                <a:srgbClr val="000000"/>
              </a:solidFill>
              <a:latin typeface="Aptos"/>
            </a:endParaRPr>
          </a:p>
        </p:txBody>
      </p:sp>
      <p:pic>
        <p:nvPicPr>
          <p:cNvPr id="215" name="Picture 1" descr=""/>
          <p:cNvPicPr/>
          <p:nvPr/>
        </p:nvPicPr>
        <p:blipFill>
          <a:blip r:embed="rId1"/>
          <a:stretch/>
        </p:blipFill>
        <p:spPr>
          <a:xfrm>
            <a:off x="6110640" y="1546560"/>
            <a:ext cx="5801760" cy="2800800"/>
          </a:xfrm>
          <a:prstGeom prst="rect">
            <a:avLst/>
          </a:prstGeom>
          <a:ln>
            <a:noFill/>
          </a:ln>
        </p:spPr>
      </p:pic>
      <p:sp>
        <p:nvSpPr>
          <p:cNvPr id="216" name="CustomShape 10"/>
          <p:cNvSpPr/>
          <p:nvPr/>
        </p:nvSpPr>
        <p:spPr>
          <a:xfrm>
            <a:off x="856080" y="1755360"/>
            <a:ext cx="5254200" cy="4800960"/>
          </a:xfrm>
          <a:prstGeom prst="rect">
            <a:avLst/>
          </a:prstGeom>
          <a:noFill/>
          <a:ln>
            <a:noFill/>
          </a:ln>
        </p:spPr>
        <p:style>
          <a:lnRef idx="0"/>
          <a:fillRef idx="0"/>
          <a:effectRef idx="0"/>
          <a:fontRef idx="minor"/>
        </p:style>
        <p:txBody>
          <a:bodyPr lIns="90000" rIns="90000" tIns="45000" bIns="45000">
            <a:noAutofit/>
          </a:bodyPr>
          <a:p>
            <a:pPr indent="-216000">
              <a:lnSpc>
                <a:spcPct val="100000"/>
              </a:lnSpc>
              <a:buClr>
                <a:srgbClr val="ffffff"/>
              </a:buClr>
              <a:buFont typeface="Symbol" charset="2"/>
              <a:buChar char=""/>
            </a:pPr>
            <a:r>
              <a:rPr b="0" lang="en-US" sz="2600" spc="-1" strike="noStrike">
                <a:solidFill>
                  <a:srgbClr val="ffffff"/>
                </a:solidFill>
                <a:latin typeface="Aptos"/>
              </a:rPr>
              <a:t>Upper chest breathing vs abdomen- dead space ventilation</a:t>
            </a: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Deconditioning</a:t>
            </a: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Lack of neurological connections- neuromuscular disease</a:t>
            </a: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Diaphragm paralysis</a:t>
            </a: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Abdominal or pelvic conditions</a:t>
            </a:r>
            <a:endParaRPr b="0" lang="en-US" sz="2600" spc="-1" strike="noStrike">
              <a:latin typeface="Arial"/>
            </a:endParaRPr>
          </a:p>
          <a:p>
            <a:pPr indent="-216000">
              <a:lnSpc>
                <a:spcPct val="100000"/>
              </a:lnSpc>
              <a:buClr>
                <a:srgbClr val="ffffff"/>
              </a:buClr>
              <a:buFont typeface="Symbol" charset="2"/>
              <a:buChar char=""/>
            </a:pPr>
            <a:r>
              <a:rPr b="0" lang="en-US" sz="2600" spc="-1" strike="noStrike">
                <a:solidFill>
                  <a:srgbClr val="ffffff"/>
                </a:solidFill>
                <a:latin typeface="Aptos"/>
              </a:rPr>
              <a:t>Obesity, OSA, and other comorbidities.</a:t>
            </a:r>
            <a:endParaRPr b="0" lang="en-US" sz="2600" spc="-1" strike="noStrike">
              <a:latin typeface="Arial"/>
            </a:endParaRPr>
          </a:p>
          <a:p>
            <a:pPr>
              <a:lnSpc>
                <a:spcPct val="100000"/>
              </a:lnSpc>
            </a:pPr>
            <a:endParaRPr b="0" lang="en-US" sz="2600" spc="-1" strike="noStrike">
              <a:latin typeface="Arial"/>
            </a:endParaRPr>
          </a:p>
        </p:txBody>
      </p:sp>
      <p:sp>
        <p:nvSpPr>
          <p:cNvPr id="217" name="CustomShape 11"/>
          <p:cNvSpPr/>
          <p:nvPr/>
        </p:nvSpPr>
        <p:spPr>
          <a:xfrm>
            <a:off x="6190200" y="4600440"/>
            <a:ext cx="6094080" cy="1673640"/>
          </a:xfrm>
          <a:prstGeom prst="rect">
            <a:avLst/>
          </a:prstGeom>
          <a:noFill/>
          <a:ln>
            <a:noFill/>
          </a:ln>
        </p:spPr>
        <p:style>
          <a:lnRef idx="0"/>
          <a:fillRef idx="0"/>
          <a:effectRef idx="0"/>
          <a:fontRef idx="minor"/>
        </p:style>
        <p:txBody>
          <a:bodyPr lIns="90000" rIns="90000" tIns="45000" bIns="45000">
            <a:spAutoFit/>
          </a:bodyPr>
          <a:p>
            <a:pPr>
              <a:lnSpc>
                <a:spcPct val="100000"/>
              </a:lnSpc>
              <a:buClr>
                <a:srgbClr val="ffffff"/>
              </a:buClr>
              <a:buFont typeface="Symbol" charset="2"/>
              <a:buChar char=""/>
            </a:pPr>
            <a:r>
              <a:rPr b="0" lang="en-US" sz="2600" spc="-1" strike="noStrike">
                <a:solidFill>
                  <a:srgbClr val="ffffff"/>
                </a:solidFill>
                <a:latin typeface="Aptos"/>
              </a:rPr>
              <a:t>Rigidity of the ribcage and thoracic spine- COPD, hyperinflation, cardio-thoracic surgeries</a:t>
            </a:r>
            <a:endParaRPr b="0" lang="en-US" sz="26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7E9247CEC1EB44B33E88E02F75F4C7" ma:contentTypeVersion="23" ma:contentTypeDescription="Create a new document." ma:contentTypeScope="" ma:versionID="bf1c7fe4b715effaf6c9dfa77259f25c">
  <xsd:schema xmlns:xsd="http://www.w3.org/2001/XMLSchema" xmlns:xs="http://www.w3.org/2001/XMLSchema" xmlns:p="http://schemas.microsoft.com/office/2006/metadata/properties" xmlns:ns1="http://schemas.microsoft.com/sharepoint/v3" xmlns:ns2="b59f1087-facc-40a1-a668-b91ce17ebe75" xmlns:ns3="aeb106b6-24db-4ed2-ac74-6301a414ede5" targetNamespace="http://schemas.microsoft.com/office/2006/metadata/properties" ma:root="true" ma:fieldsID="12a0ef20935442a173f8840a38f58d30" ns1:_="" ns2:_="" ns3:_="">
    <xsd:import namespace="http://schemas.microsoft.com/sharepoint/v3"/>
    <xsd:import namespace="b59f1087-facc-40a1-a668-b91ce17ebe75"/>
    <xsd:import namespace="aeb106b6-24db-4ed2-ac74-6301a414ede5"/>
    <xsd:element name="properties">
      <xsd:complexType>
        <xsd:sequence>
          <xsd:element name="documentManagement">
            <xsd:complexType>
              <xsd:all>
                <xsd:element ref="ns2:Document_x0020_Category" minOccurs="0"/>
                <xsd:element ref="ns3:SharedWithUsers" minOccurs="0"/>
                <xsd:element ref="ns3:SharedWithDetails" minOccurs="0"/>
                <xsd:element ref="ns1:_ip_UnifiedCompliancePolicyProperties" minOccurs="0"/>
                <xsd:element ref="ns1:_ip_UnifiedCompliancePolicyUIAction" minOccurs="0"/>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9f1087-facc-40a1-a668-b91ce17ebe75" elementFormDefault="qualified">
    <xsd:import namespace="http://schemas.microsoft.com/office/2006/documentManagement/types"/>
    <xsd:import namespace="http://schemas.microsoft.com/office/infopath/2007/PartnerControls"/>
    <xsd:element name="Document_x0020_Category" ma:index="8" nillable="true" ma:displayName="Document Category" ma:format="Dropdown" ma:internalName="Document_x0020_Category" ma:readOnly="false">
      <xsd:simpleType>
        <xsd:restriction base="dms:Choice">
          <xsd:enumeration value="Choice #1"/>
          <xsd:enumeration value="Choice #2"/>
          <xsd:enumeration value="Choice #3"/>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d94f418-c63a-49d9-813b-504fd6c0a0c7"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b106b6-24db-4ed2-ac74-6301a414ede5"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e683687-e25d-4e8b-bd1a-b428fa5a2fa9}" ma:internalName="TaxCatchAll" ma:showField="CatchAllData" ma:web="aeb106b6-24db-4ed2-ac74-6301a414ed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Category xmlns="b59f1087-facc-40a1-a668-b91ce17ebe75" xsi:nil="true"/>
    <_ip_UnifiedCompliancePolicyUIAction xmlns="http://schemas.microsoft.com/sharepoint/v3" xsi:nil="true"/>
    <_ip_UnifiedCompliancePolicyProperties xmlns="http://schemas.microsoft.com/sharepoint/v3" xsi:nil="true"/>
    <lcf76f155ced4ddcb4097134ff3c332f xmlns="b59f1087-facc-40a1-a668-b91ce17ebe75">
      <Terms xmlns="http://schemas.microsoft.com/office/infopath/2007/PartnerControls"/>
    </lcf76f155ced4ddcb4097134ff3c332f>
    <TaxCatchAll xmlns="aeb106b6-24db-4ed2-ac74-6301a414ede5" xsi:nil="true"/>
  </documentManagement>
</p:properties>
</file>

<file path=customXml/itemProps1.xml><?xml version="1.0" encoding="utf-8"?>
<ds:datastoreItem xmlns:ds="http://schemas.openxmlformats.org/officeDocument/2006/customXml" ds:itemID="{477C9F7D-C685-4B58-9981-BF101E817F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59f1087-facc-40a1-a668-b91ce17ebe75"/>
    <ds:schemaRef ds:uri="aeb106b6-24db-4ed2-ac74-6301a414ed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0803B8-98BC-48C4-BD60-FD416F05CAB6}">
  <ds:schemaRefs>
    <ds:schemaRef ds:uri="http://schemas.microsoft.com/sharepoint/v3/contenttype/forms"/>
  </ds:schemaRefs>
</ds:datastoreItem>
</file>

<file path=customXml/itemProps3.xml><?xml version="1.0" encoding="utf-8"?>
<ds:datastoreItem xmlns:ds="http://schemas.openxmlformats.org/officeDocument/2006/customXml" ds:itemID="{A70FA237-A190-4A5F-BD53-B13DA825F930}">
  <ds:schemaRefs>
    <ds:schemaRef ds:uri="http://purl.org/dc/dcmitype/"/>
    <ds:schemaRef ds:uri="aeb106b6-24db-4ed2-ac74-6301a414ede5"/>
    <ds:schemaRef ds:uri="http://purl.org/dc/elements/1.1/"/>
    <ds:schemaRef ds:uri="http://purl.org/dc/term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b59f1087-facc-40a1-a668-b91ce17ebe75"/>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7131</TotalTime>
  <Application>LibreOffice/6.2.3.2$Windows_X86_64 LibreOffice_project/aecc05fe267cc68dde00352a451aa867b3b546ac</Application>
  <Words>2339</Words>
  <Paragraphs>265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2024-06-04T02:14:47Z</dcterms:created>
  <dc:creator>Wise, Sari</dc:creator>
  <dc:description/>
  <dc:language>en-US</dc:language>
  <cp:lastModifiedBy>O'Shea, Julia</cp:lastModifiedBy>
  <cp:lastPrinted>2024-09-23T18:05:04Z</cp:lastPrinted>
  <dcterms:modified xsi:type="dcterms:W3CDTF">2025-04-18T16:11:38Z</dcterms:modified>
  <cp:revision>13</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ntentTypeId">
    <vt:lpwstr>0x010100F07E9247CEC1EB44B33E88E02F75F4C7</vt:lpwstr>
  </property>
  <property fmtid="{D5CDD505-2E9C-101B-9397-08002B2CF9AE}" pid="4" name="HiddenSlides">
    <vt:i4>2</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MediaServiceImageTags">
    <vt:lpwstr/>
  </property>
  <property fmtid="{D5CDD505-2E9C-101B-9397-08002B2CF9AE}" pid="9" name="Notes">
    <vt:i4>30</vt:i4>
  </property>
  <property fmtid="{D5CDD505-2E9C-101B-9397-08002B2CF9AE}" pid="10" name="PresentationFormat">
    <vt:lpwstr>Widescreen</vt:lpwstr>
  </property>
  <property fmtid="{D5CDD505-2E9C-101B-9397-08002B2CF9AE}" pid="11" name="ScaleCrop">
    <vt:bool>0</vt:bool>
  </property>
  <property fmtid="{D5CDD505-2E9C-101B-9397-08002B2CF9AE}" pid="12" name="ShareDoc">
    <vt:bool>0</vt:bool>
  </property>
  <property fmtid="{D5CDD505-2E9C-101B-9397-08002B2CF9AE}" pid="13" name="Slides">
    <vt:i4>32</vt:i4>
  </property>
</Properties>
</file>